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7" r:id="rId2"/>
    <p:sldId id="348" r:id="rId3"/>
    <p:sldId id="272" r:id="rId4"/>
    <p:sldId id="290" r:id="rId5"/>
    <p:sldId id="326" r:id="rId6"/>
    <p:sldId id="300" r:id="rId7"/>
    <p:sldId id="356" r:id="rId8"/>
    <p:sldId id="323" r:id="rId9"/>
    <p:sldId id="334" r:id="rId10"/>
    <p:sldId id="354" r:id="rId11"/>
    <p:sldId id="289" r:id="rId12"/>
    <p:sldId id="291" r:id="rId13"/>
    <p:sldId id="327" r:id="rId14"/>
    <p:sldId id="295" r:id="rId15"/>
    <p:sldId id="296" r:id="rId16"/>
    <p:sldId id="317" r:id="rId17"/>
    <p:sldId id="335" r:id="rId18"/>
    <p:sldId id="336" r:id="rId19"/>
    <p:sldId id="302" r:id="rId20"/>
    <p:sldId id="301" r:id="rId21"/>
    <p:sldId id="342" r:id="rId22"/>
    <p:sldId id="343" r:id="rId23"/>
    <p:sldId id="305" r:id="rId24"/>
    <p:sldId id="319" r:id="rId25"/>
    <p:sldId id="320" r:id="rId26"/>
    <p:sldId id="350" r:id="rId27"/>
    <p:sldId id="309" r:id="rId28"/>
    <p:sldId id="352" r:id="rId29"/>
    <p:sldId id="353" r:id="rId30"/>
    <p:sldId id="318" r:id="rId31"/>
    <p:sldId id="355" r:id="rId32"/>
    <p:sldId id="344" r:id="rId33"/>
    <p:sldId id="294" r:id="rId34"/>
    <p:sldId id="293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51"/>
  </p:normalViewPr>
  <p:slideViewPr>
    <p:cSldViewPr>
      <p:cViewPr varScale="1">
        <p:scale>
          <a:sx n="138" d="100"/>
          <a:sy n="138" d="100"/>
        </p:scale>
        <p:origin x="432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407705-0BA3-48E5-8CA6-551E5174B3E0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57D0C4-981C-4871-913F-33EEA9A3EE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834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F8B80-95F3-4686-966C-12115C54F180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9474-F60F-4FC4-B871-2D0554E064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072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F8B80-95F3-4686-966C-12115C54F180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9474-F60F-4FC4-B871-2D0554E064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27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F8B80-95F3-4686-966C-12115C54F180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9474-F60F-4FC4-B871-2D0554E064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441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F8B80-95F3-4686-966C-12115C54F180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9474-F60F-4FC4-B871-2D0554E0642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69912" y="6453172"/>
            <a:ext cx="1048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BA59B7D2-4F59-4BB4-B547-D913511CAFFF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t>‹#›</a:t>
            </a:fld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of 36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28254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F8B80-95F3-4686-966C-12115C54F180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9474-F60F-4FC4-B871-2D0554E064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257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F8B80-95F3-4686-966C-12115C54F180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9474-F60F-4FC4-B871-2D0554E064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150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F8B80-95F3-4686-966C-12115C54F180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9474-F60F-4FC4-B871-2D0554E064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029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F8B80-95F3-4686-966C-12115C54F180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9474-F60F-4FC4-B871-2D0554E064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887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F8B80-95F3-4686-966C-12115C54F180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9474-F60F-4FC4-B871-2D0554E064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150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F8B80-95F3-4686-966C-12115C54F180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9474-F60F-4FC4-B871-2D0554E064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756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F8B80-95F3-4686-966C-12115C54F180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9474-F60F-4FC4-B871-2D0554E064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93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F8B80-95F3-4686-966C-12115C54F180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039474-F60F-4FC4-B871-2D0554E064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97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hyperlink" Target="http://www.codeproject.com/Articles/33052/Visual-Representation-of-SQL-Joins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oo.gl/fspffe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oo.gl/fspffe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msdn.microsoft.com/en-us/library/bb510741(v=sql.105).aspx" TargetMode="External"/><Relationship Id="rId3" Type="http://schemas.openxmlformats.org/officeDocument/2006/relationships/hyperlink" Target="http://www.tek-tips.com/faqs.cfm?fid=4785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96935"/>
            <a:ext cx="7772400" cy="2803515"/>
          </a:xfrm>
        </p:spPr>
        <p:txBody>
          <a:bodyPr>
            <a:normAutofit/>
          </a:bodyPr>
          <a:lstStyle/>
          <a:p>
            <a:r>
              <a:rPr lang="en-US" dirty="0" smtClean="0"/>
              <a:t>Using Structured Query Language (SQL)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2060"/>
                </a:solidFill>
              </a:rPr>
              <a:t>Jeffery S. Horsburgh</a:t>
            </a:r>
          </a:p>
          <a:p>
            <a:r>
              <a:rPr lang="en-US" dirty="0" smtClean="0"/>
              <a:t>Hydroinformatics</a:t>
            </a:r>
          </a:p>
          <a:p>
            <a:r>
              <a:rPr lang="en-US" smtClean="0"/>
              <a:t>Fall 2016</a:t>
            </a:r>
            <a:endParaRPr lang="en-US" dirty="0"/>
          </a:p>
        </p:txBody>
      </p:sp>
      <p:pic>
        <p:nvPicPr>
          <p:cNvPr id="4" name="Picture 16" descr="nsf4c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581900" y="5448300"/>
            <a:ext cx="876300" cy="87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6934955" y="6324600"/>
            <a:ext cx="220904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This work was funded by National Science Foundation Grants EPS 1135482 and EPS </a:t>
            </a:r>
            <a:r>
              <a:rPr lang="en-US" sz="900" dirty="0" smtClean="0"/>
              <a:t>1208732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841320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295400"/>
            <a:ext cx="7543800" cy="52600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>
            <a:normAutofit/>
          </a:bodyPr>
          <a:lstStyle/>
          <a:p>
            <a:r>
              <a:rPr lang="en-US" sz="3600" dirty="0" smtClean="0"/>
              <a:t>Create a New Query in MySQL Workbench</a:t>
            </a:r>
            <a:endParaRPr lang="en-US" sz="3600" dirty="0"/>
          </a:p>
        </p:txBody>
      </p:sp>
      <p:cxnSp>
        <p:nvCxnSpPr>
          <p:cNvPr id="5" name="Straight Arrow Connector 4"/>
          <p:cNvCxnSpPr/>
          <p:nvPr/>
        </p:nvCxnSpPr>
        <p:spPr>
          <a:xfrm flipH="1" flipV="1">
            <a:off x="4419600" y="2514600"/>
            <a:ext cx="1600200" cy="228600"/>
          </a:xfrm>
          <a:prstGeom prst="straightConnector1">
            <a:avLst/>
          </a:prstGeom>
          <a:ln w="5715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715000" y="1752600"/>
            <a:ext cx="2743200" cy="1200328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00FF"/>
                </a:solidFill>
              </a:rPr>
              <a:t>USE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loganriverodm</a:t>
            </a:r>
            <a:r>
              <a:rPr lang="en-US" sz="2400" b="1" dirty="0" smtClean="0"/>
              <a:t>; </a:t>
            </a:r>
            <a:endParaRPr lang="en-US" sz="2400" dirty="0"/>
          </a:p>
          <a:p>
            <a:r>
              <a:rPr lang="en-US" sz="2400" dirty="0" smtClean="0"/>
              <a:t>Tells MySQL which database to use</a:t>
            </a:r>
            <a:endParaRPr lang="en-US" sz="2400" dirty="0"/>
          </a:p>
        </p:txBody>
      </p:sp>
      <p:sp>
        <p:nvSpPr>
          <p:cNvPr id="7" name="Oval 6"/>
          <p:cNvSpPr/>
          <p:nvPr/>
        </p:nvSpPr>
        <p:spPr>
          <a:xfrm>
            <a:off x="533400" y="1524000"/>
            <a:ext cx="457200" cy="457200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914400" y="2057400"/>
            <a:ext cx="1295400" cy="1066800"/>
          </a:xfrm>
          <a:prstGeom prst="straightConnector1">
            <a:avLst/>
          </a:prstGeom>
          <a:ln w="5715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828800" y="2819400"/>
            <a:ext cx="2743200" cy="1200328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Create a new SQL tab for executing queries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69029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06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“</a:t>
            </a:r>
            <a:r>
              <a:rPr lang="en-US" b="1" dirty="0" smtClean="0">
                <a:solidFill>
                  <a:srgbClr val="0000FF"/>
                </a:solidFill>
              </a:rPr>
              <a:t>SELECT</a:t>
            </a:r>
            <a:r>
              <a:rPr lang="en-US" dirty="0" smtClean="0"/>
              <a:t>” is used to query the database and retrieve data that match specified criteria</a:t>
            </a:r>
          </a:p>
          <a:p>
            <a:r>
              <a:rPr lang="en-US" b="1" dirty="0" smtClean="0">
                <a:solidFill>
                  <a:srgbClr val="0000FF"/>
                </a:solidFill>
              </a:rPr>
              <a:t>SELECT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is the core of SQL and covers the vast majority of queries</a:t>
            </a:r>
          </a:p>
          <a:p>
            <a:endParaRPr lang="en-US" sz="2000" dirty="0" smtClean="0"/>
          </a:p>
          <a:p>
            <a:r>
              <a:rPr lang="en-US" b="1" dirty="0" smtClean="0">
                <a:solidFill>
                  <a:srgbClr val="0000FF"/>
                </a:solidFill>
              </a:rPr>
              <a:t>SELECT</a:t>
            </a:r>
            <a:r>
              <a:rPr lang="en-US" dirty="0" smtClean="0">
                <a:solidFill>
                  <a:srgbClr val="3366FF"/>
                </a:solidFill>
              </a:rPr>
              <a:t> </a:t>
            </a:r>
            <a:r>
              <a:rPr lang="en-US" dirty="0" smtClean="0"/>
              <a:t>statement syntax: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4000" b="1" dirty="0" smtClean="0">
                <a:solidFill>
                  <a:srgbClr val="0000FF"/>
                </a:solidFill>
              </a:rPr>
              <a:t>SELECT</a:t>
            </a:r>
            <a:r>
              <a:rPr lang="en-US" sz="4000" dirty="0" smtClean="0">
                <a:solidFill>
                  <a:srgbClr val="0000FF"/>
                </a:solidFill>
              </a:rPr>
              <a:t> </a:t>
            </a:r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Field_1, Field_2, </a:t>
            </a:r>
            <a:r>
              <a:rPr lang="en-US" sz="4000" dirty="0" err="1" smtClean="0">
                <a:solidFill>
                  <a:schemeClr val="accent3">
                    <a:lumMod val="50000"/>
                  </a:schemeClr>
                </a:solidFill>
              </a:rPr>
              <a:t>Field_n</a:t>
            </a:r>
            <a:endParaRPr lang="en-US" sz="4000" dirty="0" smtClean="0">
              <a:solidFill>
                <a:schemeClr val="accent3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4000" b="1" dirty="0" smtClean="0">
                <a:solidFill>
                  <a:srgbClr val="0000FF"/>
                </a:solidFill>
              </a:rPr>
              <a:t>FROM</a:t>
            </a:r>
            <a:r>
              <a:rPr lang="en-US" sz="4000" dirty="0" smtClean="0">
                <a:solidFill>
                  <a:srgbClr val="0000FF"/>
                </a:solidFill>
              </a:rPr>
              <a:t> </a:t>
            </a:r>
            <a:r>
              <a:rPr lang="en-US" sz="4000" dirty="0" err="1" smtClean="0">
                <a:solidFill>
                  <a:schemeClr val="accent3">
                    <a:lumMod val="50000"/>
                  </a:schemeClr>
                </a:solidFill>
              </a:rPr>
              <a:t>TableName</a:t>
            </a:r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715338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r>
              <a:rPr lang="en-US" dirty="0" smtClean="0"/>
              <a:t>Example Select 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>
            <a:normAutofit/>
          </a:bodyPr>
          <a:lstStyle/>
          <a:p>
            <a:r>
              <a:rPr lang="en-US" dirty="0" smtClean="0"/>
              <a:t>Select all fields from a table: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rgbClr val="0000FF"/>
                </a:solidFill>
              </a:rPr>
              <a:t>SELECT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*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b="1" dirty="0" smtClean="0">
                <a:solidFill>
                  <a:srgbClr val="0000FF"/>
                </a:solidFill>
              </a:rPr>
              <a:t>FROM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Sites;</a:t>
            </a:r>
          </a:p>
          <a:p>
            <a:pPr lvl="1"/>
            <a:r>
              <a:rPr lang="en-US" dirty="0" smtClean="0"/>
              <a:t>The “</a:t>
            </a:r>
            <a:r>
              <a:rPr lang="en-US" sz="3600" dirty="0" smtClean="0">
                <a:solidFill>
                  <a:srgbClr val="FF0000"/>
                </a:solidFill>
              </a:rPr>
              <a:t>*</a:t>
            </a:r>
            <a:r>
              <a:rPr lang="en-US" dirty="0" smtClean="0"/>
              <a:t>” means – give me all of the fields/columns in the table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505200"/>
            <a:ext cx="7543800" cy="3133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092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r>
              <a:rPr lang="en-US" dirty="0" smtClean="0"/>
              <a:t>Example Select 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678363"/>
          </a:xfrm>
        </p:spPr>
        <p:txBody>
          <a:bodyPr>
            <a:normAutofit/>
          </a:bodyPr>
          <a:lstStyle/>
          <a:p>
            <a:r>
              <a:rPr lang="en-US" dirty="0" smtClean="0"/>
              <a:t>Retrieve only selected fields from a table: </a:t>
            </a:r>
          </a:p>
          <a:p>
            <a:pPr marL="0" indent="0">
              <a:buNone/>
            </a:pPr>
            <a:endParaRPr lang="en-US" sz="1800" b="1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0000FF"/>
                </a:solidFill>
              </a:rPr>
              <a:t>SELECT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/>
              <a:t>SiteID</a:t>
            </a:r>
            <a:r>
              <a:rPr lang="en-US" dirty="0" smtClean="0"/>
              <a:t>, </a:t>
            </a:r>
            <a:r>
              <a:rPr lang="en-US" dirty="0" err="1" smtClean="0"/>
              <a:t>SiteCode</a:t>
            </a:r>
            <a:r>
              <a:rPr lang="en-US" dirty="0" smtClean="0"/>
              <a:t>, SiteName </a:t>
            </a:r>
            <a:r>
              <a:rPr lang="en-US" b="1" dirty="0" smtClean="0">
                <a:solidFill>
                  <a:srgbClr val="0000FF"/>
                </a:solidFill>
              </a:rPr>
              <a:t>FROM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Sites;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3048000"/>
            <a:ext cx="7315200" cy="3671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604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Criteria to </a:t>
            </a:r>
            <a:r>
              <a:rPr lang="en-US" dirty="0" smtClean="0">
                <a:solidFill>
                  <a:srgbClr val="0000FF"/>
                </a:solidFill>
              </a:rPr>
              <a:t>SELECT </a:t>
            </a:r>
            <a:r>
              <a:rPr lang="en-US" dirty="0" smtClean="0"/>
              <a:t>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The “</a:t>
            </a:r>
            <a:r>
              <a:rPr lang="en-US" b="1" dirty="0" smtClean="0">
                <a:solidFill>
                  <a:srgbClr val="0000FF"/>
                </a:solidFill>
              </a:rPr>
              <a:t>WHERE</a:t>
            </a:r>
            <a:r>
              <a:rPr lang="en-US" dirty="0" smtClean="0"/>
              <a:t>” clause specifies which data values or records will be returned based on criteria</a:t>
            </a:r>
          </a:p>
          <a:p>
            <a:r>
              <a:rPr lang="en-US" dirty="0" smtClean="0"/>
              <a:t>Conditional operators used with the </a:t>
            </a:r>
            <a:r>
              <a:rPr lang="en-US" b="1" dirty="0" smtClean="0">
                <a:solidFill>
                  <a:srgbClr val="0000FF"/>
                </a:solidFill>
              </a:rPr>
              <a:t>WHERE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clause: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=</a:t>
            </a:r>
            <a:r>
              <a:rPr lang="en-US" dirty="0" smtClean="0"/>
              <a:t> Equal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&gt;</a:t>
            </a:r>
            <a:r>
              <a:rPr lang="en-US" dirty="0" smtClean="0"/>
              <a:t> Greater than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&lt;</a:t>
            </a:r>
            <a:r>
              <a:rPr lang="en-US" dirty="0" smtClean="0"/>
              <a:t> Less than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&lt;=</a:t>
            </a:r>
            <a:r>
              <a:rPr lang="en-US" dirty="0" smtClean="0"/>
              <a:t> Less than or equal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&gt;=</a:t>
            </a:r>
            <a:r>
              <a:rPr lang="en-US" dirty="0" smtClean="0"/>
              <a:t> Greater than or equal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&lt;&gt;</a:t>
            </a:r>
            <a:r>
              <a:rPr lang="en-US" dirty="0" smtClean="0"/>
              <a:t> Not equal to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LIKE</a:t>
            </a:r>
            <a:r>
              <a:rPr lang="en-US" dirty="0" smtClean="0"/>
              <a:t> Match a substring, with “</a:t>
            </a:r>
            <a:r>
              <a:rPr lang="en-US" dirty="0" smtClean="0">
                <a:solidFill>
                  <a:srgbClr val="FF0000"/>
                </a:solidFill>
              </a:rPr>
              <a:t>%</a:t>
            </a:r>
            <a:r>
              <a:rPr lang="en-US" dirty="0" smtClean="0"/>
              <a:t>” as a wildcard character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IN/NOT IN </a:t>
            </a:r>
            <a:r>
              <a:rPr lang="en-US" dirty="0" smtClean="0"/>
              <a:t>Supply a list of items to test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BETWEEN </a:t>
            </a:r>
            <a:r>
              <a:rPr lang="en-US" dirty="0" smtClean="0"/>
              <a:t>Test between two given values</a:t>
            </a:r>
          </a:p>
          <a:p>
            <a:pPr marL="457200" lvl="1" indent="0">
              <a:buNone/>
            </a:pPr>
            <a:r>
              <a:rPr lang="en-US" dirty="0" smtClean="0"/>
              <a:t>…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846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Adding Criteria to </a:t>
            </a:r>
            <a:r>
              <a:rPr lang="en-US" dirty="0" smtClean="0">
                <a:solidFill>
                  <a:srgbClr val="0000FF"/>
                </a:solidFill>
              </a:rPr>
              <a:t>SELECT </a:t>
            </a:r>
            <a:r>
              <a:rPr lang="en-US" dirty="0" smtClean="0"/>
              <a:t>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Syntax for adding criteria to a </a:t>
            </a:r>
            <a:r>
              <a:rPr lang="en-US" b="1" dirty="0" smtClean="0">
                <a:solidFill>
                  <a:srgbClr val="0000FF"/>
                </a:solidFill>
              </a:rPr>
              <a:t>SELECT</a:t>
            </a:r>
            <a:r>
              <a:rPr lang="en-US" dirty="0" smtClean="0"/>
              <a:t> query: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</a:rPr>
              <a:t>SELECT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 Field_1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, 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Field_2, </a:t>
            </a:r>
            <a:r>
              <a:rPr lang="en-US" dirty="0" err="1" smtClean="0">
                <a:solidFill>
                  <a:schemeClr val="accent3">
                    <a:lumMod val="50000"/>
                  </a:schemeClr>
                </a:solidFill>
              </a:rPr>
              <a:t>Field_n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b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</a:br>
            <a:r>
              <a:rPr lang="en-US" dirty="0" smtClean="0">
                <a:solidFill>
                  <a:srgbClr val="0000FF"/>
                </a:solidFill>
              </a:rPr>
              <a:t>FROM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TableName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0000FF"/>
                </a:solidFill>
              </a:rPr>
              <a:t>WHERE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Field_1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= </a:t>
            </a:r>
            <a:r>
              <a:rPr lang="en-US" dirty="0" err="1" smtClean="0">
                <a:solidFill>
                  <a:schemeClr val="accent3">
                    <a:lumMod val="50000"/>
                  </a:schemeClr>
                </a:solidFill>
              </a:rPr>
              <a:t>SomeCondition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b="1" dirty="0" smtClean="0">
                <a:solidFill>
                  <a:srgbClr val="0000FF"/>
                </a:solidFill>
              </a:rPr>
              <a:t>AND/OR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	Field_2 = </a:t>
            </a:r>
            <a:r>
              <a:rPr lang="en-US" dirty="0" err="1" smtClean="0">
                <a:solidFill>
                  <a:schemeClr val="accent3">
                    <a:lumMod val="50000"/>
                  </a:schemeClr>
                </a:solidFill>
              </a:rPr>
              <a:t>AnotherCondition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;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24320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49557"/>
          <a:stretch/>
        </p:blipFill>
        <p:spPr>
          <a:xfrm>
            <a:off x="380999" y="3733800"/>
            <a:ext cx="11436091" cy="228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371600"/>
          </a:xfrm>
        </p:spPr>
        <p:txBody>
          <a:bodyPr/>
          <a:lstStyle/>
          <a:p>
            <a:r>
              <a:rPr lang="en-US" dirty="0"/>
              <a:t>Adding Criteria to </a:t>
            </a:r>
            <a:r>
              <a:rPr lang="en-US" dirty="0">
                <a:solidFill>
                  <a:srgbClr val="0000FF"/>
                </a:solidFill>
              </a:rPr>
              <a:t>SELECT </a:t>
            </a:r>
            <a:r>
              <a:rPr lang="en-US" dirty="0"/>
              <a:t>Queries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/>
          <a:lstStyle/>
          <a:p>
            <a:r>
              <a:rPr lang="en-US" u="sng" dirty="0"/>
              <a:t>Example</a:t>
            </a:r>
            <a:r>
              <a:rPr lang="en-US" dirty="0"/>
              <a:t>: </a:t>
            </a:r>
            <a:r>
              <a:rPr lang="en-US" dirty="0" smtClean="0"/>
              <a:t>“Which </a:t>
            </a:r>
            <a:r>
              <a:rPr lang="en-US" dirty="0"/>
              <a:t>sites in the </a:t>
            </a:r>
            <a:r>
              <a:rPr lang="en-US" dirty="0" smtClean="0"/>
              <a:t>Logan River are </a:t>
            </a:r>
            <a:r>
              <a:rPr lang="en-US" dirty="0"/>
              <a:t>north of </a:t>
            </a:r>
            <a:r>
              <a:rPr lang="en-US" dirty="0" smtClean="0"/>
              <a:t>41.9 </a:t>
            </a:r>
            <a:r>
              <a:rPr lang="en-US" dirty="0"/>
              <a:t>degrees latitude?” 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SELECT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*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0000FF"/>
                </a:solidFill>
              </a:rPr>
              <a:t>FROM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/>
              <a:t>Sites</a:t>
            </a:r>
            <a:r>
              <a:rPr lang="en-US" dirty="0" smtClean="0">
                <a:solidFill>
                  <a:srgbClr val="FF0000"/>
                </a:solidFill>
              </a:rPr>
              <a:t/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b="1" dirty="0" smtClean="0">
                <a:solidFill>
                  <a:srgbClr val="0000FF"/>
                </a:solidFill>
              </a:rPr>
              <a:t>WHERE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>
                <a:solidFill>
                  <a:srgbClr val="000000"/>
                </a:solidFill>
              </a:rPr>
              <a:t>Latitude &gt;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6600"/>
                </a:solidFill>
              </a:rPr>
              <a:t>41.9</a:t>
            </a:r>
            <a:r>
              <a:rPr lang="en-US" dirty="0" smtClean="0"/>
              <a:t>;</a:t>
            </a:r>
            <a:endParaRPr lang="en-US" dirty="0"/>
          </a:p>
        </p:txBody>
      </p:sp>
      <p:sp>
        <p:nvSpPr>
          <p:cNvPr id="5" name="Oval Callout 4"/>
          <p:cNvSpPr/>
          <p:nvPr/>
        </p:nvSpPr>
        <p:spPr>
          <a:xfrm>
            <a:off x="6172200" y="4267200"/>
            <a:ext cx="1981200" cy="914400"/>
          </a:xfrm>
          <a:prstGeom prst="wedgeEllipseCallout">
            <a:avLst>
              <a:gd name="adj1" fmla="val -76777"/>
              <a:gd name="adj2" fmla="val -3156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Latitude &gt; 41.9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724400" y="4343400"/>
            <a:ext cx="914400" cy="914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90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4038600"/>
            <a:ext cx="10956863" cy="230274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Criteria to </a:t>
            </a:r>
            <a:r>
              <a:rPr lang="en-US" dirty="0" smtClean="0">
                <a:solidFill>
                  <a:srgbClr val="0000FF"/>
                </a:solidFill>
              </a:rPr>
              <a:t>SELECT </a:t>
            </a:r>
            <a:r>
              <a:rPr lang="en-US" dirty="0" smtClean="0"/>
              <a:t>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/>
              <a:t>Example</a:t>
            </a:r>
            <a:r>
              <a:rPr lang="en-US" dirty="0"/>
              <a:t>: </a:t>
            </a:r>
            <a:r>
              <a:rPr lang="en-US" dirty="0" smtClean="0"/>
              <a:t>“Select sites whose name contains ‘Logan River’” 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SELECT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*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0000FF"/>
                </a:solidFill>
              </a:rPr>
              <a:t>FROM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/>
              <a:t>Sites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</a:rPr>
              <a:t>WHERE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SiteName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FF"/>
                </a:solidFill>
              </a:rPr>
              <a:t>LIKE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rgbClr val="008000"/>
                </a:solidFill>
              </a:rPr>
              <a:t>'</a:t>
            </a:r>
            <a:r>
              <a:rPr lang="en-US" b="1" dirty="0" smtClean="0">
                <a:solidFill>
                  <a:srgbClr val="008000"/>
                </a:solidFill>
              </a:rPr>
              <a:t>%Logan </a:t>
            </a:r>
            <a:r>
              <a:rPr lang="en-US" b="1" dirty="0">
                <a:solidFill>
                  <a:srgbClr val="008000"/>
                </a:solidFill>
              </a:rPr>
              <a:t>River%'</a:t>
            </a:r>
            <a:r>
              <a:rPr lang="en-US" dirty="0" smtClean="0"/>
              <a:t>;</a:t>
            </a:r>
            <a:endParaRPr lang="en-US" b="1" dirty="0"/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514600" y="4038600"/>
            <a:ext cx="3886200" cy="21336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5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Criteria to SELECT 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 smtClean="0"/>
              <a:t>Example</a:t>
            </a:r>
            <a:r>
              <a:rPr lang="en-US" dirty="0" smtClean="0"/>
              <a:t>:  Select Sites with </a:t>
            </a:r>
            <a:r>
              <a:rPr lang="en-US" dirty="0" err="1" smtClean="0"/>
              <a:t>SiteID</a:t>
            </a:r>
            <a:r>
              <a:rPr lang="en-US" dirty="0" smtClean="0"/>
              <a:t> 1</a:t>
            </a:r>
            <a:r>
              <a:rPr lang="en-US" dirty="0"/>
              <a:t> </a:t>
            </a:r>
            <a:r>
              <a:rPr lang="en-US" dirty="0" smtClean="0"/>
              <a:t>and 2</a:t>
            </a:r>
          </a:p>
          <a:p>
            <a:pPr marL="0" indent="0">
              <a:buNone/>
            </a:pP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</a:rPr>
              <a:t>SELECT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*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0000FF"/>
                </a:solidFill>
              </a:rPr>
              <a:t>FROM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Sites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0000FF"/>
                </a:solidFill>
              </a:rPr>
              <a:t>WHERE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SiteID</a:t>
            </a:r>
            <a:r>
              <a:rPr lang="en-US" dirty="0" smtClean="0">
                <a:solidFill>
                  <a:srgbClr val="000000"/>
                </a:solidFill>
              </a:rPr>
              <a:t> &lt;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6600"/>
                </a:solidFill>
              </a:rPr>
              <a:t>3</a:t>
            </a:r>
            <a:r>
              <a:rPr lang="en-US" dirty="0" smtClean="0">
                <a:solidFill>
                  <a:srgbClr val="000000"/>
                </a:solidFill>
              </a:rPr>
              <a:t>;</a:t>
            </a:r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</a:rPr>
              <a:t>SELECT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*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0000FF"/>
                </a:solidFill>
              </a:rPr>
              <a:t>FROM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Sites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0000FF"/>
                </a:solidFill>
              </a:rPr>
              <a:t>WHERE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SiteID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 smtClean="0">
                <a:solidFill>
                  <a:srgbClr val="0000FF"/>
                </a:solidFill>
              </a:rPr>
              <a:t>IN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0000"/>
                </a:solidFill>
              </a:rPr>
              <a:t>(</a:t>
            </a:r>
            <a:r>
              <a:rPr lang="en-US" dirty="0" smtClean="0">
                <a:solidFill>
                  <a:srgbClr val="FF6600"/>
                </a:solidFill>
              </a:rPr>
              <a:t>1</a:t>
            </a:r>
            <a:r>
              <a:rPr lang="en-US" dirty="0" smtClean="0">
                <a:solidFill>
                  <a:srgbClr val="000000"/>
                </a:solidFill>
              </a:rPr>
              <a:t>,</a:t>
            </a:r>
            <a:r>
              <a:rPr lang="en-US" dirty="0" smtClean="0">
                <a:solidFill>
                  <a:srgbClr val="FF6600"/>
                </a:solidFill>
              </a:rPr>
              <a:t>2</a:t>
            </a:r>
            <a:r>
              <a:rPr lang="en-US" dirty="0" smtClean="0">
                <a:solidFill>
                  <a:srgbClr val="000000"/>
                </a:solidFill>
              </a:rPr>
              <a:t>);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4648200"/>
            <a:ext cx="15569567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3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Multiple Criteria and Boolean Operators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AND – both sides must be true</a:t>
            </a:r>
          </a:p>
          <a:p>
            <a:r>
              <a:rPr lang="en-US" dirty="0" smtClean="0"/>
              <a:t>OR – either side can be true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800" dirty="0" smtClean="0">
                <a:solidFill>
                  <a:srgbClr val="0000FF"/>
                </a:solidFill>
              </a:rPr>
              <a:t>SELECT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 smtClean="0"/>
              <a:t>*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 smtClean="0">
                <a:solidFill>
                  <a:srgbClr val="0000FF"/>
                </a:solidFill>
              </a:rPr>
              <a:t>FROM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 smtClean="0">
                <a:solidFill>
                  <a:srgbClr val="000000"/>
                </a:solidFill>
              </a:rPr>
              <a:t>Sites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b="1" dirty="0" smtClean="0">
                <a:solidFill>
                  <a:srgbClr val="0000FF"/>
                </a:solidFill>
              </a:rPr>
              <a:t>WHERE</a:t>
            </a:r>
            <a:r>
              <a:rPr lang="en-US" sz="2800" dirty="0" smtClean="0">
                <a:solidFill>
                  <a:srgbClr val="0000FF"/>
                </a:solidFill>
              </a:rPr>
              <a:t> </a:t>
            </a:r>
            <a:r>
              <a:rPr lang="en-US" sz="2800" dirty="0" err="1" smtClean="0">
                <a:solidFill>
                  <a:srgbClr val="000000"/>
                </a:solidFill>
              </a:rPr>
              <a:t>SiteID</a:t>
            </a:r>
            <a:r>
              <a:rPr lang="en-US" sz="2800" dirty="0" smtClean="0">
                <a:solidFill>
                  <a:srgbClr val="000000"/>
                </a:solidFill>
              </a:rPr>
              <a:t> =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 smtClean="0">
                <a:solidFill>
                  <a:srgbClr val="FF6600"/>
                </a:solidFill>
              </a:rPr>
              <a:t>1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b="1" dirty="0" smtClean="0">
                <a:solidFill>
                  <a:srgbClr val="0000FF"/>
                </a:solidFill>
              </a:rPr>
              <a:t>AND</a:t>
            </a:r>
            <a:r>
              <a:rPr lang="en-US" sz="2800" dirty="0" smtClean="0">
                <a:solidFill>
                  <a:srgbClr val="0000FF"/>
                </a:solidFill>
              </a:rPr>
              <a:t> </a:t>
            </a:r>
            <a:r>
              <a:rPr lang="en-US" sz="2800" dirty="0" err="1" smtClean="0">
                <a:solidFill>
                  <a:srgbClr val="000000"/>
                </a:solidFill>
              </a:rPr>
              <a:t>SiteID</a:t>
            </a:r>
            <a:r>
              <a:rPr lang="en-US" sz="2800" dirty="0" smtClean="0">
                <a:solidFill>
                  <a:srgbClr val="000000"/>
                </a:solidFill>
              </a:rPr>
              <a:t> =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 smtClean="0">
                <a:solidFill>
                  <a:srgbClr val="FF6600"/>
                </a:solidFill>
              </a:rPr>
              <a:t>2</a:t>
            </a:r>
            <a:r>
              <a:rPr lang="en-US" sz="2800" dirty="0" smtClean="0"/>
              <a:t>;</a:t>
            </a:r>
          </a:p>
          <a:p>
            <a:r>
              <a:rPr lang="en-US" sz="2800" dirty="0" smtClean="0"/>
              <a:t>Returns no results (0 records)</a:t>
            </a:r>
          </a:p>
          <a:p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>
                <a:solidFill>
                  <a:srgbClr val="0000FF"/>
                </a:solidFill>
              </a:rPr>
              <a:t>SELECT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 smtClean="0">
                <a:solidFill>
                  <a:srgbClr val="000000"/>
                </a:solidFill>
              </a:rPr>
              <a:t>*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 smtClean="0">
                <a:solidFill>
                  <a:srgbClr val="0000FF"/>
                </a:solidFill>
              </a:rPr>
              <a:t>FROM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 smtClean="0">
                <a:solidFill>
                  <a:srgbClr val="000000"/>
                </a:solidFill>
              </a:rPr>
              <a:t>Sites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b="1" dirty="0" smtClean="0">
                <a:solidFill>
                  <a:srgbClr val="0000FF"/>
                </a:solidFill>
              </a:rPr>
              <a:t>WHERE</a:t>
            </a:r>
            <a:r>
              <a:rPr lang="en-US" sz="2800" dirty="0" smtClean="0">
                <a:solidFill>
                  <a:srgbClr val="0000FF"/>
                </a:solidFill>
              </a:rPr>
              <a:t> </a:t>
            </a:r>
            <a:r>
              <a:rPr lang="en-US" sz="2800" dirty="0" err="1" smtClean="0">
                <a:solidFill>
                  <a:srgbClr val="000000"/>
                </a:solidFill>
              </a:rPr>
              <a:t>SiteID</a:t>
            </a:r>
            <a:r>
              <a:rPr lang="en-US" sz="2800" dirty="0" smtClean="0">
                <a:solidFill>
                  <a:srgbClr val="000000"/>
                </a:solidFill>
              </a:rPr>
              <a:t> =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 smtClean="0">
                <a:solidFill>
                  <a:srgbClr val="FF6600"/>
                </a:solidFill>
              </a:rPr>
              <a:t>1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b="1" dirty="0" smtClean="0">
                <a:solidFill>
                  <a:srgbClr val="0000FF"/>
                </a:solidFill>
              </a:rPr>
              <a:t>OR</a:t>
            </a:r>
            <a:r>
              <a:rPr lang="en-US" sz="2800" dirty="0" smtClean="0">
                <a:solidFill>
                  <a:srgbClr val="0000FF"/>
                </a:solidFill>
              </a:rPr>
              <a:t> </a:t>
            </a:r>
            <a:r>
              <a:rPr lang="en-US" sz="2800" dirty="0" err="1" smtClean="0">
                <a:solidFill>
                  <a:srgbClr val="000000"/>
                </a:solidFill>
              </a:rPr>
              <a:t>SiteID</a:t>
            </a:r>
            <a:r>
              <a:rPr lang="en-US" sz="2800" dirty="0" smtClean="0">
                <a:solidFill>
                  <a:srgbClr val="000000"/>
                </a:solidFill>
              </a:rPr>
              <a:t> =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 smtClean="0">
                <a:solidFill>
                  <a:srgbClr val="FF6600"/>
                </a:solidFill>
              </a:rPr>
              <a:t>2</a:t>
            </a:r>
            <a:r>
              <a:rPr lang="en-US" sz="2800" dirty="0" smtClean="0">
                <a:solidFill>
                  <a:srgbClr val="000000"/>
                </a:solidFill>
              </a:rPr>
              <a:t>;</a:t>
            </a:r>
          </a:p>
          <a:p>
            <a:r>
              <a:rPr lang="en-US" sz="2800" dirty="0" smtClean="0"/>
              <a:t>Returns 2 records</a:t>
            </a:r>
          </a:p>
        </p:txBody>
      </p:sp>
    </p:spTree>
    <p:extLst>
      <p:ext uri="{BB962C8B-B14F-4D97-AF65-F5344CB8AC3E}">
        <p14:creationId xmlns:p14="http://schemas.microsoft.com/office/powerpoint/2010/main" val="2080342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What we have learned so far</a:t>
            </a:r>
          </a:p>
          <a:p>
            <a:pPr lvl="1"/>
            <a:r>
              <a:rPr lang="en-US" dirty="0" smtClean="0"/>
              <a:t>Describing data with effective metadata</a:t>
            </a:r>
          </a:p>
          <a:p>
            <a:pPr lvl="1"/>
            <a:r>
              <a:rPr lang="en-US" dirty="0" smtClean="0"/>
              <a:t>Data model design – organizing your data/metadata</a:t>
            </a:r>
          </a:p>
          <a:p>
            <a:pPr lvl="1"/>
            <a:r>
              <a:rPr lang="en-US" dirty="0" smtClean="0"/>
              <a:t>Database implementation – creating a database and loading data</a:t>
            </a:r>
          </a:p>
          <a:p>
            <a:pPr lvl="1"/>
            <a:endParaRPr lang="en-US" dirty="0"/>
          </a:p>
          <a:p>
            <a:r>
              <a:rPr lang="en-US" dirty="0" smtClean="0">
                <a:solidFill>
                  <a:srgbClr val="FF0000"/>
                </a:solidFill>
              </a:rPr>
              <a:t>Today:  What you can do once you get your data in a database!!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881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Sorting Results Using </a:t>
            </a:r>
            <a:r>
              <a:rPr lang="en-US" dirty="0" smtClean="0">
                <a:solidFill>
                  <a:srgbClr val="0000FF"/>
                </a:solidFill>
              </a:rPr>
              <a:t>ORDER BY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244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rgbClr val="0000FF"/>
                </a:solidFill>
              </a:rPr>
              <a:t>ORDER BY </a:t>
            </a:r>
            <a:r>
              <a:rPr lang="en-US" dirty="0" smtClean="0"/>
              <a:t>clause can be used to arrange query results in ascending (</a:t>
            </a:r>
            <a:r>
              <a:rPr lang="en-US" dirty="0" smtClean="0">
                <a:solidFill>
                  <a:srgbClr val="0000FF"/>
                </a:solidFill>
              </a:rPr>
              <a:t>ASC</a:t>
            </a:r>
            <a:r>
              <a:rPr lang="en-US" dirty="0" smtClean="0"/>
              <a:t>) or descending (</a:t>
            </a:r>
            <a:r>
              <a:rPr lang="en-US" dirty="0" smtClean="0">
                <a:solidFill>
                  <a:srgbClr val="0000FF"/>
                </a:solidFill>
              </a:rPr>
              <a:t>DESC</a:t>
            </a:r>
            <a:r>
              <a:rPr lang="en-US" dirty="0" smtClean="0"/>
              <a:t>) order</a:t>
            </a:r>
          </a:p>
          <a:p>
            <a:endParaRPr lang="en-US" sz="1300" dirty="0"/>
          </a:p>
          <a:p>
            <a:r>
              <a:rPr lang="en-US" u="sng" dirty="0" smtClean="0"/>
              <a:t>Example</a:t>
            </a:r>
            <a:r>
              <a:rPr lang="en-US" dirty="0" smtClean="0"/>
              <a:t>: “Give me quality controlled (</a:t>
            </a:r>
            <a:r>
              <a:rPr lang="en-US" dirty="0" err="1" smtClean="0"/>
              <a:t>QualityControlLevelID</a:t>
            </a:r>
            <a:r>
              <a:rPr lang="en-US" dirty="0" smtClean="0"/>
              <a:t> = 1) water temperature observations (</a:t>
            </a:r>
            <a:r>
              <a:rPr lang="en-US" dirty="0" err="1" smtClean="0"/>
              <a:t>VariableID</a:t>
            </a:r>
            <a:r>
              <a:rPr lang="en-US" dirty="0" smtClean="0"/>
              <a:t> = 57) for </a:t>
            </a:r>
            <a:r>
              <a:rPr lang="en-US" dirty="0" err="1" smtClean="0"/>
              <a:t>SiteIDs</a:t>
            </a:r>
            <a:r>
              <a:rPr lang="en-US" dirty="0" smtClean="0"/>
              <a:t> 1 and 2, order the results by </a:t>
            </a:r>
            <a:r>
              <a:rPr lang="en-US" dirty="0" err="1" smtClean="0"/>
              <a:t>SiteID</a:t>
            </a:r>
            <a:r>
              <a:rPr lang="en-US" dirty="0" smtClean="0"/>
              <a:t> and then by </a:t>
            </a:r>
            <a:r>
              <a:rPr lang="en-US" dirty="0" err="1" smtClean="0"/>
              <a:t>LocalDateTime</a:t>
            </a:r>
            <a:r>
              <a:rPr lang="en-US" dirty="0" smtClean="0"/>
              <a:t> in ascending order.”</a:t>
            </a:r>
          </a:p>
          <a:p>
            <a:endParaRPr lang="en-US" sz="2400" dirty="0" smtClean="0"/>
          </a:p>
          <a:p>
            <a:pPr marL="0" indent="0">
              <a:buNone/>
            </a:pPr>
            <a:r>
              <a:rPr lang="en-US" sz="3800" dirty="0">
                <a:solidFill>
                  <a:srgbClr val="0000FF"/>
                </a:solidFill>
              </a:rPr>
              <a:t>SELECT</a:t>
            </a:r>
            <a:r>
              <a:rPr lang="en-US" sz="3800" dirty="0">
                <a:solidFill>
                  <a:srgbClr val="FF0000"/>
                </a:solidFill>
              </a:rPr>
              <a:t> </a:t>
            </a:r>
            <a:r>
              <a:rPr lang="en-US" sz="3800" dirty="0"/>
              <a:t>*</a:t>
            </a:r>
            <a:r>
              <a:rPr lang="en-US" sz="3800" dirty="0">
                <a:solidFill>
                  <a:srgbClr val="FF0000"/>
                </a:solidFill>
              </a:rPr>
              <a:t> </a:t>
            </a:r>
            <a:r>
              <a:rPr lang="en-US" sz="3800" dirty="0">
                <a:solidFill>
                  <a:srgbClr val="0000FF"/>
                </a:solidFill>
              </a:rPr>
              <a:t>FROM</a:t>
            </a:r>
            <a:r>
              <a:rPr lang="en-US" sz="3800" dirty="0">
                <a:solidFill>
                  <a:srgbClr val="FF0000"/>
                </a:solidFill>
              </a:rPr>
              <a:t> </a:t>
            </a:r>
            <a:r>
              <a:rPr lang="en-US" sz="3800" dirty="0" err="1">
                <a:solidFill>
                  <a:srgbClr val="000000"/>
                </a:solidFill>
              </a:rPr>
              <a:t>DataValues</a:t>
            </a:r>
            <a:endParaRPr lang="en-US" sz="3800" dirty="0">
              <a:solidFill>
                <a:srgbClr val="000000"/>
              </a:solidFill>
            </a:endParaRPr>
          </a:p>
          <a:p>
            <a:pPr marL="0" indent="0">
              <a:buNone/>
              <a:tabLst>
                <a:tab pos="465138" algn="l"/>
              </a:tabLst>
            </a:pPr>
            <a:r>
              <a:rPr lang="en-US" sz="3800" dirty="0" smtClean="0">
                <a:solidFill>
                  <a:srgbClr val="0000FF"/>
                </a:solidFill>
              </a:rPr>
              <a:t>WHERE</a:t>
            </a:r>
            <a:r>
              <a:rPr lang="en-US" sz="3800" dirty="0" smtClean="0">
                <a:solidFill>
                  <a:srgbClr val="FF0000"/>
                </a:solidFill>
              </a:rPr>
              <a:t> </a:t>
            </a:r>
            <a:r>
              <a:rPr lang="en-US" sz="3800" dirty="0" err="1" smtClean="0">
                <a:solidFill>
                  <a:srgbClr val="000000"/>
                </a:solidFill>
              </a:rPr>
              <a:t>SiteID</a:t>
            </a:r>
            <a:r>
              <a:rPr lang="en-US" sz="3800" dirty="0" smtClean="0">
                <a:solidFill>
                  <a:srgbClr val="000000"/>
                </a:solidFill>
              </a:rPr>
              <a:t> </a:t>
            </a:r>
            <a:r>
              <a:rPr lang="en-US" sz="3800" dirty="0" smtClean="0">
                <a:solidFill>
                  <a:srgbClr val="0000FF"/>
                </a:solidFill>
              </a:rPr>
              <a:t>IN</a:t>
            </a:r>
            <a:r>
              <a:rPr lang="en-US" sz="3800" dirty="0" smtClean="0">
                <a:solidFill>
                  <a:srgbClr val="FF0000"/>
                </a:solidFill>
              </a:rPr>
              <a:t> </a:t>
            </a:r>
            <a:r>
              <a:rPr lang="en-US" sz="3800" dirty="0" smtClean="0">
                <a:solidFill>
                  <a:srgbClr val="000000"/>
                </a:solidFill>
              </a:rPr>
              <a:t>(</a:t>
            </a:r>
            <a:r>
              <a:rPr lang="en-US" sz="3800" dirty="0" smtClean="0">
                <a:solidFill>
                  <a:srgbClr val="FF6600"/>
                </a:solidFill>
              </a:rPr>
              <a:t>1</a:t>
            </a:r>
            <a:r>
              <a:rPr lang="en-US" sz="3800" dirty="0" smtClean="0">
                <a:solidFill>
                  <a:srgbClr val="000000"/>
                </a:solidFill>
              </a:rPr>
              <a:t>,</a:t>
            </a:r>
            <a:r>
              <a:rPr lang="en-US" sz="3800" dirty="0" smtClean="0">
                <a:solidFill>
                  <a:srgbClr val="FF6600"/>
                </a:solidFill>
              </a:rPr>
              <a:t>2</a:t>
            </a:r>
            <a:r>
              <a:rPr lang="en-US" sz="3800" dirty="0">
                <a:solidFill>
                  <a:srgbClr val="000000"/>
                </a:solidFill>
              </a:rPr>
              <a:t>)</a:t>
            </a:r>
            <a:r>
              <a:rPr lang="en-US" sz="3800" dirty="0">
                <a:solidFill>
                  <a:srgbClr val="FF0000"/>
                </a:solidFill>
              </a:rPr>
              <a:t> </a:t>
            </a:r>
            <a:r>
              <a:rPr lang="en-US" sz="3800" dirty="0">
                <a:solidFill>
                  <a:srgbClr val="0000FF"/>
                </a:solidFill>
              </a:rPr>
              <a:t>AND</a:t>
            </a:r>
            <a:r>
              <a:rPr lang="en-US" sz="3800" dirty="0">
                <a:solidFill>
                  <a:srgbClr val="FF0000"/>
                </a:solidFill>
              </a:rPr>
              <a:t> </a:t>
            </a:r>
            <a:r>
              <a:rPr lang="en-US" sz="3800" dirty="0" err="1">
                <a:solidFill>
                  <a:srgbClr val="000000"/>
                </a:solidFill>
              </a:rPr>
              <a:t>VariableID</a:t>
            </a:r>
            <a:r>
              <a:rPr lang="en-US" sz="3800" dirty="0">
                <a:solidFill>
                  <a:srgbClr val="000000"/>
                </a:solidFill>
              </a:rPr>
              <a:t> =</a:t>
            </a:r>
            <a:r>
              <a:rPr lang="en-US" sz="3800" dirty="0">
                <a:solidFill>
                  <a:srgbClr val="FF0000"/>
                </a:solidFill>
              </a:rPr>
              <a:t> </a:t>
            </a:r>
            <a:r>
              <a:rPr lang="en-US" sz="3800" dirty="0" smtClean="0">
                <a:solidFill>
                  <a:srgbClr val="FF6600"/>
                </a:solidFill>
              </a:rPr>
              <a:t>57</a:t>
            </a:r>
            <a:r>
              <a:rPr lang="en-US" sz="3800" dirty="0" smtClean="0">
                <a:solidFill>
                  <a:srgbClr val="FF0000"/>
                </a:solidFill>
              </a:rPr>
              <a:t> </a:t>
            </a:r>
          </a:p>
          <a:p>
            <a:pPr marL="0" indent="0">
              <a:buNone/>
              <a:tabLst>
                <a:tab pos="465138" algn="l"/>
              </a:tabLst>
            </a:pPr>
            <a:r>
              <a:rPr lang="en-US" sz="3800" dirty="0">
                <a:solidFill>
                  <a:srgbClr val="FF0000"/>
                </a:solidFill>
              </a:rPr>
              <a:t>	</a:t>
            </a:r>
            <a:r>
              <a:rPr lang="en-US" sz="3800" dirty="0" smtClean="0">
                <a:solidFill>
                  <a:srgbClr val="0000FF"/>
                </a:solidFill>
              </a:rPr>
              <a:t>AND</a:t>
            </a:r>
            <a:r>
              <a:rPr lang="en-US" sz="3800" dirty="0" smtClean="0">
                <a:solidFill>
                  <a:srgbClr val="FF0000"/>
                </a:solidFill>
              </a:rPr>
              <a:t> </a:t>
            </a:r>
            <a:r>
              <a:rPr lang="en-US" sz="3800" dirty="0" err="1" smtClean="0">
                <a:solidFill>
                  <a:srgbClr val="000000"/>
                </a:solidFill>
              </a:rPr>
              <a:t>QualityControlLevelID</a:t>
            </a:r>
            <a:r>
              <a:rPr lang="en-US" sz="3800" dirty="0" smtClean="0">
                <a:solidFill>
                  <a:srgbClr val="000000"/>
                </a:solidFill>
              </a:rPr>
              <a:t> </a:t>
            </a:r>
            <a:r>
              <a:rPr lang="en-US" sz="3800" dirty="0">
                <a:solidFill>
                  <a:srgbClr val="000000"/>
                </a:solidFill>
              </a:rPr>
              <a:t>=</a:t>
            </a:r>
            <a:r>
              <a:rPr lang="en-US" sz="3800" dirty="0">
                <a:solidFill>
                  <a:srgbClr val="FF0000"/>
                </a:solidFill>
              </a:rPr>
              <a:t> </a:t>
            </a:r>
            <a:r>
              <a:rPr lang="en-US" sz="3800" dirty="0">
                <a:solidFill>
                  <a:srgbClr val="FF6600"/>
                </a:solidFill>
              </a:rPr>
              <a:t>1</a:t>
            </a:r>
            <a:r>
              <a:rPr lang="en-US" sz="3800" dirty="0">
                <a:solidFill>
                  <a:srgbClr val="FF0000"/>
                </a:solidFill>
              </a:rPr>
              <a:t> </a:t>
            </a:r>
          </a:p>
          <a:p>
            <a:pPr marL="0" indent="0">
              <a:buNone/>
              <a:tabLst>
                <a:tab pos="465138" algn="l"/>
              </a:tabLst>
            </a:pPr>
            <a:r>
              <a:rPr lang="en-US" sz="3800" b="1" dirty="0" smtClean="0">
                <a:solidFill>
                  <a:srgbClr val="0000FF"/>
                </a:solidFill>
              </a:rPr>
              <a:t>ORDER </a:t>
            </a:r>
            <a:r>
              <a:rPr lang="en-US" sz="3800" b="1" dirty="0">
                <a:solidFill>
                  <a:srgbClr val="0000FF"/>
                </a:solidFill>
              </a:rPr>
              <a:t>BY </a:t>
            </a:r>
            <a:r>
              <a:rPr lang="en-US" sz="3800" dirty="0" err="1" smtClean="0">
                <a:solidFill>
                  <a:srgbClr val="000000"/>
                </a:solidFill>
              </a:rPr>
              <a:t>SiteID</a:t>
            </a:r>
            <a:r>
              <a:rPr lang="en-US" sz="3800" dirty="0" smtClean="0">
                <a:solidFill>
                  <a:srgbClr val="000000"/>
                </a:solidFill>
              </a:rPr>
              <a:t> </a:t>
            </a:r>
            <a:r>
              <a:rPr lang="en-US" sz="3800" b="1" dirty="0" smtClean="0">
                <a:solidFill>
                  <a:srgbClr val="0000FF"/>
                </a:solidFill>
              </a:rPr>
              <a:t>ASC</a:t>
            </a:r>
            <a:r>
              <a:rPr lang="en-US" sz="3800" dirty="0" smtClean="0">
                <a:solidFill>
                  <a:srgbClr val="000000"/>
                </a:solidFill>
              </a:rPr>
              <a:t>, </a:t>
            </a:r>
            <a:r>
              <a:rPr lang="en-US" sz="3800" dirty="0" err="1">
                <a:solidFill>
                  <a:srgbClr val="000000"/>
                </a:solidFill>
              </a:rPr>
              <a:t>LocalDateTime</a:t>
            </a:r>
            <a:r>
              <a:rPr lang="en-US" sz="3800" dirty="0">
                <a:solidFill>
                  <a:srgbClr val="000000"/>
                </a:solidFill>
              </a:rPr>
              <a:t> </a:t>
            </a:r>
            <a:r>
              <a:rPr lang="en-US" sz="3800" b="1" dirty="0" smtClean="0">
                <a:solidFill>
                  <a:srgbClr val="0000FF"/>
                </a:solidFill>
              </a:rPr>
              <a:t>ASC</a:t>
            </a:r>
            <a:r>
              <a:rPr lang="en-US" sz="3800" dirty="0" smtClean="0"/>
              <a:t>;</a:t>
            </a:r>
            <a:endParaRPr lang="en-US" sz="3800" dirty="0"/>
          </a:p>
        </p:txBody>
      </p:sp>
    </p:spTree>
    <p:extLst>
      <p:ext uri="{BB962C8B-B14F-4D97-AF65-F5344CB8AC3E}">
        <p14:creationId xmlns:p14="http://schemas.microsoft.com/office/powerpoint/2010/main" val="1611426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Selecting </a:t>
            </a:r>
            <a:r>
              <a:rPr lang="en-US" dirty="0" smtClean="0">
                <a:solidFill>
                  <a:srgbClr val="0000FF"/>
                </a:solidFill>
              </a:rPr>
              <a:t>DISTINCT </a:t>
            </a:r>
            <a:r>
              <a:rPr lang="en-US" dirty="0" smtClean="0"/>
              <a:t>Values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Select a list containing distinct values</a:t>
            </a:r>
          </a:p>
          <a:p>
            <a:r>
              <a:rPr lang="en-US" u="sng" dirty="0" smtClean="0"/>
              <a:t>Example</a:t>
            </a:r>
            <a:r>
              <a:rPr lang="en-US" dirty="0" smtClean="0"/>
              <a:t>:  “Give me a </a:t>
            </a:r>
            <a:r>
              <a:rPr lang="en-US" u="sng" dirty="0" smtClean="0"/>
              <a:t>non-repetitive</a:t>
            </a:r>
            <a:r>
              <a:rPr lang="en-US" dirty="0" smtClean="0"/>
              <a:t> list of Variable Names used in the Variables table.”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This gives me repetitive values:</a:t>
            </a:r>
          </a:p>
          <a:p>
            <a:pPr marL="0" indent="0">
              <a:buNone/>
            </a:pPr>
            <a:endParaRPr lang="en-US" sz="1500" dirty="0" smtClean="0"/>
          </a:p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</a:rPr>
              <a:t>SELECT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VariableName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 smtClean="0">
                <a:solidFill>
                  <a:srgbClr val="0000FF"/>
                </a:solidFill>
              </a:rPr>
              <a:t>FROM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Variables;</a:t>
            </a:r>
          </a:p>
          <a:p>
            <a:pPr marL="0" indent="0">
              <a:buNone/>
            </a:pPr>
            <a:endParaRPr lang="en-US" sz="2100" dirty="0"/>
          </a:p>
          <a:p>
            <a:pPr marL="0" indent="0">
              <a:buNone/>
            </a:pPr>
            <a:r>
              <a:rPr lang="en-US" dirty="0" smtClean="0"/>
              <a:t>Do this instead:</a:t>
            </a:r>
          </a:p>
          <a:p>
            <a:pPr marL="0" indent="0">
              <a:buNone/>
            </a:pPr>
            <a:endParaRPr lang="en-US" sz="2200" dirty="0" smtClean="0"/>
          </a:p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</a:rPr>
              <a:t>SELECT </a:t>
            </a:r>
            <a:r>
              <a:rPr lang="en-US" b="1" dirty="0" smtClean="0">
                <a:solidFill>
                  <a:srgbClr val="0000FF"/>
                </a:solidFill>
              </a:rPr>
              <a:t>DISTINCT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VariableName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0000FF"/>
                </a:solidFill>
              </a:rPr>
              <a:t>FROM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Variables;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887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NULL</a:t>
            </a:r>
            <a:r>
              <a:rPr lang="en-US" dirty="0" smtClean="0"/>
              <a:t> Values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Missing (unknown) info is represented by NULL values</a:t>
            </a:r>
          </a:p>
          <a:p>
            <a:r>
              <a:rPr lang="en-US" dirty="0" smtClean="0"/>
              <a:t>Result of any comparison involving a NULL value is Unknown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800" dirty="0" smtClean="0">
                <a:solidFill>
                  <a:srgbClr val="0000FF"/>
                </a:solidFill>
              </a:rPr>
              <a:t>SELECT </a:t>
            </a:r>
            <a:r>
              <a:rPr lang="en-US" sz="2800" dirty="0" smtClean="0"/>
              <a:t>*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 smtClean="0">
                <a:solidFill>
                  <a:srgbClr val="0000FF"/>
                </a:solidFill>
              </a:rPr>
              <a:t>FROM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 smtClean="0">
                <a:solidFill>
                  <a:srgbClr val="000000"/>
                </a:solidFill>
              </a:rPr>
              <a:t>Sites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 smtClean="0">
                <a:solidFill>
                  <a:srgbClr val="0000FF"/>
                </a:solidFill>
              </a:rPr>
              <a:t>WHERE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 err="1" smtClean="0">
                <a:solidFill>
                  <a:srgbClr val="000000"/>
                </a:solidFill>
              </a:rPr>
              <a:t>LocalX</a:t>
            </a:r>
            <a:r>
              <a:rPr lang="en-US" sz="2800" dirty="0" smtClean="0">
                <a:solidFill>
                  <a:srgbClr val="000000"/>
                </a:solidFill>
              </a:rPr>
              <a:t> </a:t>
            </a:r>
            <a:r>
              <a:rPr lang="en-US" sz="2800" dirty="0" smtClean="0">
                <a:solidFill>
                  <a:srgbClr val="0000FF"/>
                </a:solidFill>
              </a:rPr>
              <a:t>IS NULL</a:t>
            </a:r>
            <a:r>
              <a:rPr lang="en-US" sz="2800" dirty="0" smtClean="0">
                <a:solidFill>
                  <a:srgbClr val="000000"/>
                </a:solidFill>
              </a:rPr>
              <a:t>;</a:t>
            </a:r>
          </a:p>
          <a:p>
            <a:pPr marL="0" indent="0">
              <a:buNone/>
            </a:pPr>
            <a:r>
              <a:rPr lang="en-US" sz="2800" dirty="0" smtClean="0">
                <a:solidFill>
                  <a:srgbClr val="0000FF"/>
                </a:solidFill>
              </a:rPr>
              <a:t>SELECT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 smtClean="0">
                <a:solidFill>
                  <a:srgbClr val="000000"/>
                </a:solidFill>
              </a:rPr>
              <a:t>*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 smtClean="0">
                <a:solidFill>
                  <a:srgbClr val="0000FF"/>
                </a:solidFill>
              </a:rPr>
              <a:t>FROM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 smtClean="0">
                <a:solidFill>
                  <a:srgbClr val="000000"/>
                </a:solidFill>
              </a:rPr>
              <a:t>Sites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 smtClean="0">
                <a:solidFill>
                  <a:srgbClr val="0000FF"/>
                </a:solidFill>
              </a:rPr>
              <a:t>WHERE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 err="1" smtClean="0">
                <a:solidFill>
                  <a:srgbClr val="000000"/>
                </a:solidFill>
              </a:rPr>
              <a:t>LocalX</a:t>
            </a:r>
            <a:r>
              <a:rPr lang="en-US" sz="2800" dirty="0" smtClean="0">
                <a:solidFill>
                  <a:srgbClr val="000000"/>
                </a:solidFill>
              </a:rPr>
              <a:t> </a:t>
            </a:r>
            <a:r>
              <a:rPr lang="en-US" sz="2800" dirty="0" smtClean="0">
                <a:solidFill>
                  <a:srgbClr val="0000FF"/>
                </a:solidFill>
              </a:rPr>
              <a:t>IS NOT NULL</a:t>
            </a:r>
            <a:r>
              <a:rPr lang="en-US" sz="2800" dirty="0" smtClean="0">
                <a:solidFill>
                  <a:srgbClr val="000000"/>
                </a:solidFill>
              </a:rPr>
              <a:t>;</a:t>
            </a:r>
          </a:p>
          <a:p>
            <a:pPr marL="0" indent="0">
              <a:buNone/>
            </a:pPr>
            <a:r>
              <a:rPr lang="en-US" sz="2800" dirty="0" smtClean="0"/>
              <a:t>What if I do: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FF"/>
                </a:solidFill>
              </a:rPr>
              <a:t>SELECT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>
                <a:solidFill>
                  <a:srgbClr val="000000"/>
                </a:solidFill>
              </a:rPr>
              <a:t>*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>
                <a:solidFill>
                  <a:srgbClr val="0000FF"/>
                </a:solidFill>
              </a:rPr>
              <a:t>FROM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>
                <a:solidFill>
                  <a:srgbClr val="000000"/>
                </a:solidFill>
              </a:rPr>
              <a:t>Sites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>
                <a:solidFill>
                  <a:srgbClr val="0000FF"/>
                </a:solidFill>
              </a:rPr>
              <a:t>WHERE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 err="1" smtClean="0">
                <a:solidFill>
                  <a:srgbClr val="000000"/>
                </a:solidFill>
              </a:rPr>
              <a:t>LocalX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>
                <a:solidFill>
                  <a:srgbClr val="000000"/>
                </a:solidFill>
              </a:rPr>
              <a:t>&lt;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 smtClean="0">
                <a:solidFill>
                  <a:srgbClr val="FF6600"/>
                </a:solidFill>
              </a:rPr>
              <a:t>430726</a:t>
            </a:r>
            <a:r>
              <a:rPr lang="en-US" sz="2800" dirty="0" smtClean="0">
                <a:solidFill>
                  <a:srgbClr val="000000"/>
                </a:solidFill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4589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Selecting from More than One 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The “</a:t>
            </a:r>
            <a:r>
              <a:rPr lang="en-US" dirty="0" smtClean="0">
                <a:solidFill>
                  <a:srgbClr val="0000FF"/>
                </a:solidFill>
              </a:rPr>
              <a:t>JOIN</a:t>
            </a:r>
            <a:r>
              <a:rPr lang="en-US" dirty="0" smtClean="0"/>
              <a:t>” statement makes queries relational</a:t>
            </a:r>
          </a:p>
          <a:p>
            <a:r>
              <a:rPr lang="en-US" dirty="0" smtClean="0"/>
              <a:t>Joins allow you to select information from more than one table using one </a:t>
            </a:r>
            <a:r>
              <a:rPr lang="en-US" dirty="0" smtClean="0">
                <a:solidFill>
                  <a:srgbClr val="0000FF"/>
                </a:solidFill>
              </a:rPr>
              <a:t>SELECT </a:t>
            </a:r>
            <a:r>
              <a:rPr lang="en-US" dirty="0" smtClean="0"/>
              <a:t>statement </a:t>
            </a:r>
          </a:p>
          <a:p>
            <a:endParaRPr lang="en-US" sz="1300" dirty="0" smtClean="0"/>
          </a:p>
          <a:p>
            <a:r>
              <a:rPr lang="en-US" dirty="0" smtClean="0">
                <a:solidFill>
                  <a:srgbClr val="0000FF"/>
                </a:solidFill>
              </a:rPr>
              <a:t>JOIN </a:t>
            </a:r>
            <a:r>
              <a:rPr lang="en-US" dirty="0" smtClean="0"/>
              <a:t>syntax:</a:t>
            </a:r>
            <a:endParaRPr lang="en-US" dirty="0"/>
          </a:p>
          <a:p>
            <a:pPr marL="0" indent="0">
              <a:buNone/>
              <a:tabLst>
                <a:tab pos="457200" algn="l"/>
              </a:tabLst>
            </a:pPr>
            <a:r>
              <a:rPr lang="en-US" sz="3000" b="1" dirty="0">
                <a:solidFill>
                  <a:srgbClr val="0000FF"/>
                </a:solidFill>
              </a:rPr>
              <a:t>SELECT</a:t>
            </a:r>
            <a:r>
              <a:rPr lang="en-US" sz="3000" dirty="0">
                <a:solidFill>
                  <a:srgbClr val="0000FF"/>
                </a:solidFill>
              </a:rPr>
              <a:t> </a:t>
            </a:r>
            <a:r>
              <a:rPr lang="en-US" sz="3000" dirty="0" smtClean="0">
                <a:solidFill>
                  <a:schemeClr val="accent3">
                    <a:lumMod val="50000"/>
                  </a:schemeClr>
                </a:solidFill>
              </a:rPr>
              <a:t>LeftTable.Field1, LeftTable.Field1, RightTable.Field1, 	RightTable.Field2</a:t>
            </a:r>
            <a:endParaRPr lang="en-US" sz="3000" dirty="0">
              <a:solidFill>
                <a:schemeClr val="accent3">
                  <a:lumMod val="50000"/>
                </a:schemeClr>
              </a:solidFill>
            </a:endParaRPr>
          </a:p>
          <a:p>
            <a:pPr marL="0" indent="0">
              <a:buNone/>
              <a:tabLst>
                <a:tab pos="457200" algn="l"/>
              </a:tabLst>
            </a:pPr>
            <a:r>
              <a:rPr lang="en-US" sz="3000" dirty="0">
                <a:solidFill>
                  <a:schemeClr val="accent3">
                    <a:lumMod val="50000"/>
                  </a:schemeClr>
                </a:solidFill>
              </a:rPr>
              <a:t>  </a:t>
            </a:r>
            <a:r>
              <a:rPr lang="en-US" sz="3000" dirty="0" smtClean="0">
                <a:solidFill>
                  <a:schemeClr val="accent3">
                    <a:lumMod val="50000"/>
                  </a:schemeClr>
                </a:solidFill>
              </a:rPr>
              <a:t>	</a:t>
            </a:r>
            <a:r>
              <a:rPr lang="en-US" sz="3000" b="1" dirty="0" smtClean="0">
                <a:solidFill>
                  <a:srgbClr val="0000FF"/>
                </a:solidFill>
              </a:rPr>
              <a:t>FROM</a:t>
            </a:r>
            <a:r>
              <a:rPr lang="en-US" sz="3000" dirty="0" smtClean="0">
                <a:solidFill>
                  <a:srgbClr val="0000FF"/>
                </a:solidFill>
              </a:rPr>
              <a:t> </a:t>
            </a:r>
            <a:r>
              <a:rPr lang="en-US" sz="3000" dirty="0" err="1" smtClean="0">
                <a:solidFill>
                  <a:schemeClr val="accent3">
                    <a:lumMod val="50000"/>
                  </a:schemeClr>
                </a:solidFill>
              </a:rPr>
              <a:t>LeftTable</a:t>
            </a:r>
            <a:endParaRPr lang="en-US" sz="3000" dirty="0">
              <a:solidFill>
                <a:schemeClr val="accent3">
                  <a:lumMod val="50000"/>
                </a:schemeClr>
              </a:solidFill>
            </a:endParaRPr>
          </a:p>
          <a:p>
            <a:pPr marL="0" indent="0">
              <a:buNone/>
              <a:tabLst>
                <a:tab pos="457200" algn="l"/>
              </a:tabLst>
            </a:pPr>
            <a:r>
              <a:rPr lang="en-US" sz="30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3000" dirty="0" smtClean="0">
                <a:solidFill>
                  <a:schemeClr val="accent3">
                    <a:lumMod val="50000"/>
                  </a:schemeClr>
                </a:solidFill>
              </a:rPr>
              <a:t>	</a:t>
            </a:r>
            <a:r>
              <a:rPr lang="en-US" sz="3000" b="1" i="1" dirty="0" err="1" smtClean="0">
                <a:solidFill>
                  <a:srgbClr val="0000FF"/>
                </a:solidFill>
              </a:rPr>
              <a:t>Join_Type</a:t>
            </a:r>
            <a:r>
              <a:rPr lang="en-US" sz="30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3000" dirty="0" err="1" smtClean="0">
                <a:solidFill>
                  <a:schemeClr val="accent3">
                    <a:lumMod val="50000"/>
                  </a:schemeClr>
                </a:solidFill>
              </a:rPr>
              <a:t>RightTable</a:t>
            </a:r>
            <a:endParaRPr lang="en-US" sz="3000" dirty="0">
              <a:solidFill>
                <a:schemeClr val="accent3">
                  <a:lumMod val="50000"/>
                </a:schemeClr>
              </a:solidFill>
            </a:endParaRPr>
          </a:p>
          <a:p>
            <a:pPr marL="0" indent="0">
              <a:buNone/>
              <a:tabLst>
                <a:tab pos="457200" algn="l"/>
              </a:tabLst>
            </a:pPr>
            <a:r>
              <a:rPr lang="en-US" sz="3000" dirty="0">
                <a:solidFill>
                  <a:schemeClr val="accent3">
                    <a:lumMod val="50000"/>
                  </a:schemeClr>
                </a:solidFill>
              </a:rPr>
              <a:t>    </a:t>
            </a:r>
            <a:r>
              <a:rPr lang="en-US" sz="3000" dirty="0" smtClean="0">
                <a:solidFill>
                  <a:schemeClr val="accent3">
                    <a:lumMod val="50000"/>
                  </a:schemeClr>
                </a:solidFill>
              </a:rPr>
              <a:t>	</a:t>
            </a:r>
            <a:r>
              <a:rPr lang="en-US" sz="3000" b="1" dirty="0" smtClean="0">
                <a:solidFill>
                  <a:srgbClr val="0000FF"/>
                </a:solidFill>
              </a:rPr>
              <a:t>ON</a:t>
            </a:r>
            <a:r>
              <a:rPr lang="en-US" sz="3000" dirty="0" smtClean="0">
                <a:solidFill>
                  <a:srgbClr val="0000FF"/>
                </a:solidFill>
              </a:rPr>
              <a:t> </a:t>
            </a:r>
            <a:r>
              <a:rPr lang="en-US" sz="3000" dirty="0" err="1" smtClean="0">
                <a:solidFill>
                  <a:schemeClr val="accent3">
                    <a:lumMod val="50000"/>
                  </a:schemeClr>
                </a:solidFill>
              </a:rPr>
              <a:t>JoinCondition</a:t>
            </a:r>
            <a:r>
              <a:rPr lang="en-US" sz="3000" dirty="0" smtClean="0">
                <a:solidFill>
                  <a:schemeClr val="accent3">
                    <a:lumMod val="50000"/>
                  </a:schemeClr>
                </a:solidFill>
              </a:rPr>
              <a:t>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659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r>
              <a:rPr lang="en-US" dirty="0" smtClean="0"/>
              <a:t>Join Example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6910957"/>
              </p:ext>
            </p:extLst>
          </p:nvPr>
        </p:nvGraphicFramePr>
        <p:xfrm>
          <a:off x="990600" y="1554480"/>
          <a:ext cx="249745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4449"/>
                <a:gridCol w="170300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SiteID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SiteName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Little Bear River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Logan River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1047563"/>
              </p:ext>
            </p:extLst>
          </p:nvPr>
        </p:nvGraphicFramePr>
        <p:xfrm>
          <a:off x="4572000" y="1346200"/>
          <a:ext cx="418535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7169"/>
                <a:gridCol w="794449"/>
                <a:gridCol w="1216406"/>
                <a:gridCol w="120732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ValueID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SiteID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VariableID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DataValue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265354"/>
              </p:ext>
            </p:extLst>
          </p:nvPr>
        </p:nvGraphicFramePr>
        <p:xfrm>
          <a:off x="1981200" y="4704080"/>
          <a:ext cx="4921188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4449"/>
                <a:gridCol w="1703007"/>
                <a:gridCol w="1216406"/>
                <a:gridCol w="1207326"/>
              </a:tblGrid>
              <a:tr h="1422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SiteID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SiteName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VariableID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DataValue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Little Bear River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Little Bear River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Logan River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Logan River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57200" y="3371671"/>
            <a:ext cx="830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SELECT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/>
              <a:t>Sites.SiteID</a:t>
            </a:r>
            <a:r>
              <a:rPr lang="en-US" dirty="0" smtClean="0"/>
              <a:t>, </a:t>
            </a:r>
            <a:r>
              <a:rPr lang="en-US" dirty="0" err="1" smtClean="0"/>
              <a:t>Sites.SiteName</a:t>
            </a:r>
            <a:r>
              <a:rPr lang="en-US" dirty="0" smtClean="0"/>
              <a:t>, </a:t>
            </a:r>
            <a:r>
              <a:rPr lang="en-US" dirty="0" err="1" smtClean="0"/>
              <a:t>DataValues.VariableID</a:t>
            </a:r>
            <a:r>
              <a:rPr lang="en-US" dirty="0" smtClean="0"/>
              <a:t>, </a:t>
            </a:r>
            <a:r>
              <a:rPr lang="en-US" dirty="0" err="1" smtClean="0"/>
              <a:t>DataValues.DataValue</a:t>
            </a:r>
            <a:endParaRPr lang="en-US" dirty="0" smtClean="0"/>
          </a:p>
          <a:p>
            <a:pPr>
              <a:tabLst>
                <a:tab pos="465138" algn="l"/>
              </a:tabLst>
            </a:pPr>
            <a:r>
              <a:rPr lang="en-US" b="1" dirty="0" smtClean="0">
                <a:solidFill>
                  <a:srgbClr val="0000FF"/>
                </a:solidFill>
              </a:rPr>
              <a:t>FROM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Sites</a:t>
            </a:r>
          </a:p>
          <a:p>
            <a:pPr>
              <a:tabLst>
                <a:tab pos="465138" algn="l"/>
              </a:tabLst>
            </a:pPr>
            <a:r>
              <a:rPr lang="en-US" dirty="0">
                <a:solidFill>
                  <a:srgbClr val="FF0000"/>
                </a:solidFill>
              </a:rPr>
              <a:t>	</a:t>
            </a:r>
            <a:r>
              <a:rPr lang="en-US" b="1" dirty="0" smtClean="0">
                <a:solidFill>
                  <a:srgbClr val="0000FF"/>
                </a:solidFill>
              </a:rPr>
              <a:t>INNER JOIN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DataValues</a:t>
            </a:r>
            <a:endParaRPr lang="en-US" dirty="0" smtClean="0">
              <a:solidFill>
                <a:srgbClr val="000000"/>
              </a:solidFill>
            </a:endParaRPr>
          </a:p>
          <a:p>
            <a:pPr>
              <a:tabLst>
                <a:tab pos="465138" algn="l"/>
              </a:tabLst>
            </a:pPr>
            <a:r>
              <a:rPr lang="en-US" dirty="0" smtClean="0">
                <a:solidFill>
                  <a:srgbClr val="FF0000"/>
                </a:solidFill>
              </a:rPr>
              <a:t>	</a:t>
            </a:r>
            <a:r>
              <a:rPr lang="en-US" b="1" dirty="0" smtClean="0">
                <a:solidFill>
                  <a:srgbClr val="0000FF"/>
                </a:solidFill>
              </a:rPr>
              <a:t>ON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Sites.SiteID</a:t>
            </a:r>
            <a:r>
              <a:rPr lang="en-US" dirty="0" smtClean="0">
                <a:solidFill>
                  <a:srgbClr val="000000"/>
                </a:solidFill>
              </a:rPr>
              <a:t> = </a:t>
            </a:r>
            <a:r>
              <a:rPr lang="en-US" dirty="0" err="1" smtClean="0">
                <a:solidFill>
                  <a:srgbClr val="000000"/>
                </a:solidFill>
              </a:rPr>
              <a:t>DataValues.SiteID</a:t>
            </a:r>
            <a:r>
              <a:rPr lang="en-US" dirty="0" smtClean="0">
                <a:solidFill>
                  <a:srgbClr val="000000"/>
                </a:solidFill>
              </a:rPr>
              <a:t>;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66800" y="1143000"/>
            <a:ext cx="18754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Sites (</a:t>
            </a:r>
            <a:r>
              <a:rPr lang="en-US" sz="2000" b="1" dirty="0" err="1" smtClean="0"/>
              <a:t>LeftTable</a:t>
            </a:r>
            <a:r>
              <a:rPr lang="en-US" sz="2000" b="1" dirty="0" smtClean="0"/>
              <a:t>)</a:t>
            </a:r>
            <a:endParaRPr lang="en-US" sz="20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572000" y="971490"/>
            <a:ext cx="2698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/>
              <a:t>DataValues</a:t>
            </a:r>
            <a:r>
              <a:rPr lang="en-US" sz="2000" b="1" dirty="0" smtClean="0"/>
              <a:t>(</a:t>
            </a:r>
            <a:r>
              <a:rPr lang="en-US" sz="2000" b="1" dirty="0" err="1" smtClean="0"/>
              <a:t>RightTable</a:t>
            </a:r>
            <a:r>
              <a:rPr lang="en-US" sz="2000" b="1" dirty="0" smtClean="0"/>
              <a:t>)</a:t>
            </a:r>
            <a:endParaRPr lang="en-US" sz="20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907141" y="5408951"/>
            <a:ext cx="8461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Result</a:t>
            </a:r>
            <a:endParaRPr lang="en-US" sz="2000" b="1" dirty="0"/>
          </a:p>
        </p:txBody>
      </p:sp>
      <p:sp>
        <p:nvSpPr>
          <p:cNvPr id="12" name="Rectangle 11"/>
          <p:cNvSpPr/>
          <p:nvPr/>
        </p:nvSpPr>
        <p:spPr>
          <a:xfrm>
            <a:off x="998704" y="1543110"/>
            <a:ext cx="830096" cy="112389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562600" y="1313074"/>
            <a:ext cx="726918" cy="18873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29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Joins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INNER JOIN</a:t>
            </a:r>
            <a:r>
              <a:rPr lang="en-US" dirty="0" smtClean="0"/>
              <a:t>: Takes every record in the </a:t>
            </a:r>
            <a:r>
              <a:rPr lang="en-US" u="sng" dirty="0" err="1" smtClean="0"/>
              <a:t>LeftTable</a:t>
            </a:r>
            <a:r>
              <a:rPr lang="en-US" dirty="0" smtClean="0"/>
              <a:t> and looks for 1 or more matches in the </a:t>
            </a:r>
            <a:r>
              <a:rPr lang="en-US" u="sng" dirty="0" err="1" smtClean="0"/>
              <a:t>RightTable</a:t>
            </a:r>
            <a:r>
              <a:rPr lang="en-US" dirty="0" smtClean="0"/>
              <a:t> based on the </a:t>
            </a:r>
            <a:r>
              <a:rPr lang="en-US" u="sng" dirty="0" err="1" smtClean="0"/>
              <a:t>JoinCondition</a:t>
            </a:r>
            <a:r>
              <a:rPr lang="en-US" dirty="0" smtClean="0"/>
              <a:t>.  All </a:t>
            </a:r>
            <a:r>
              <a:rPr lang="en-US" u="sng" dirty="0" smtClean="0"/>
              <a:t>matched</a:t>
            </a:r>
            <a:r>
              <a:rPr lang="en-US" dirty="0" smtClean="0"/>
              <a:t> records are added to the result.</a:t>
            </a:r>
          </a:p>
          <a:p>
            <a:r>
              <a:rPr lang="en-US" b="1" dirty="0" smtClean="0">
                <a:solidFill>
                  <a:srgbClr val="0000FF"/>
                </a:solidFill>
              </a:rPr>
              <a:t>OUTER JOIN</a:t>
            </a:r>
            <a:r>
              <a:rPr lang="en-US" dirty="0" smtClean="0"/>
              <a:t>: Brings two tables together but includes data even if the </a:t>
            </a:r>
            <a:r>
              <a:rPr lang="en-US" dirty="0" err="1" smtClean="0"/>
              <a:t>JoinCondition</a:t>
            </a:r>
            <a:r>
              <a:rPr lang="en-US" dirty="0" smtClean="0"/>
              <a:t> does not find matching records</a:t>
            </a:r>
          </a:p>
          <a:p>
            <a:pPr lvl="1"/>
            <a:r>
              <a:rPr lang="en-US" dirty="0" smtClean="0"/>
              <a:t>3 Variations: </a:t>
            </a:r>
            <a:r>
              <a:rPr lang="en-US" b="1" dirty="0" smtClean="0">
                <a:solidFill>
                  <a:srgbClr val="0000FF"/>
                </a:solidFill>
              </a:rPr>
              <a:t>LEFT OUTER JOIN</a:t>
            </a:r>
            <a:r>
              <a:rPr lang="en-US" b="1" dirty="0" smtClean="0"/>
              <a:t>,</a:t>
            </a:r>
            <a:r>
              <a:rPr lang="en-US" b="1" dirty="0" smtClean="0">
                <a:solidFill>
                  <a:srgbClr val="0000FF"/>
                </a:solidFill>
              </a:rPr>
              <a:t> RIGHT OUTER JOIN</a:t>
            </a:r>
            <a:r>
              <a:rPr lang="en-US" b="1" dirty="0" smtClean="0">
                <a:solidFill>
                  <a:srgbClr val="000000"/>
                </a:solidFill>
              </a:rPr>
              <a:t>, </a:t>
            </a:r>
            <a:r>
              <a:rPr lang="en-US" b="1" dirty="0" smtClean="0">
                <a:solidFill>
                  <a:srgbClr val="0000FF"/>
                </a:solidFill>
              </a:rPr>
              <a:t>FULL OUTER JOIN</a:t>
            </a:r>
            <a:endParaRPr lang="en-US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993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431800"/>
            <a:ext cx="7620000" cy="5994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19200" y="6477000"/>
            <a:ext cx="7924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Source: </a:t>
            </a:r>
            <a:r>
              <a:rPr lang="en-US" sz="1600" dirty="0" smtClean="0">
                <a:hlinkClick r:id="rId3"/>
              </a:rPr>
              <a:t>http</a:t>
            </a:r>
            <a:r>
              <a:rPr lang="en-US" sz="1600" dirty="0">
                <a:hlinkClick r:id="rId3"/>
              </a:rPr>
              <a:t>://www.codeproject.com/Articles/33052/Visual-Representation-of-SQL-</a:t>
            </a:r>
            <a:r>
              <a:rPr lang="en-US" sz="1600" dirty="0" smtClean="0">
                <a:hlinkClick r:id="rId3"/>
              </a:rPr>
              <a:t>Joins</a:t>
            </a:r>
            <a:r>
              <a:rPr lang="en-US" sz="1600" dirty="0" smtClean="0"/>
              <a:t> </a:t>
            </a:r>
            <a:endParaRPr lang="en-US" sz="1600" dirty="0"/>
          </a:p>
        </p:txBody>
      </p:sp>
      <p:sp>
        <p:nvSpPr>
          <p:cNvPr id="6" name="Freeform 5"/>
          <p:cNvSpPr/>
          <p:nvPr/>
        </p:nvSpPr>
        <p:spPr>
          <a:xfrm>
            <a:off x="540669" y="434025"/>
            <a:ext cx="7971359" cy="3866039"/>
          </a:xfrm>
          <a:custGeom>
            <a:avLst/>
            <a:gdLst>
              <a:gd name="connsiteX0" fmla="*/ 1645612 w 7971359"/>
              <a:gd name="connsiteY0" fmla="*/ 176825 h 3866039"/>
              <a:gd name="connsiteX1" fmla="*/ 1517007 w 7971359"/>
              <a:gd name="connsiteY1" fmla="*/ 144675 h 3866039"/>
              <a:gd name="connsiteX2" fmla="*/ 1452705 w 7971359"/>
              <a:gd name="connsiteY2" fmla="*/ 136638 h 3866039"/>
              <a:gd name="connsiteX3" fmla="*/ 1332138 w 7971359"/>
              <a:gd name="connsiteY3" fmla="*/ 96450 h 3866039"/>
              <a:gd name="connsiteX4" fmla="*/ 1259798 w 7971359"/>
              <a:gd name="connsiteY4" fmla="*/ 80375 h 3866039"/>
              <a:gd name="connsiteX5" fmla="*/ 1082966 w 7971359"/>
              <a:gd name="connsiteY5" fmla="*/ 56263 h 3866039"/>
              <a:gd name="connsiteX6" fmla="*/ 480131 w 7971359"/>
              <a:gd name="connsiteY6" fmla="*/ 64300 h 3866039"/>
              <a:gd name="connsiteX7" fmla="*/ 447980 w 7971359"/>
              <a:gd name="connsiteY7" fmla="*/ 72338 h 3866039"/>
              <a:gd name="connsiteX8" fmla="*/ 367602 w 7971359"/>
              <a:gd name="connsiteY8" fmla="*/ 80375 h 3866039"/>
              <a:gd name="connsiteX9" fmla="*/ 303300 w 7971359"/>
              <a:gd name="connsiteY9" fmla="*/ 96450 h 3866039"/>
              <a:gd name="connsiteX10" fmla="*/ 263111 w 7971359"/>
              <a:gd name="connsiteY10" fmla="*/ 104488 h 3866039"/>
              <a:gd name="connsiteX11" fmla="*/ 230960 w 7971359"/>
              <a:gd name="connsiteY11" fmla="*/ 120563 h 3866039"/>
              <a:gd name="connsiteX12" fmla="*/ 206846 w 7971359"/>
              <a:gd name="connsiteY12" fmla="*/ 128600 h 3866039"/>
              <a:gd name="connsiteX13" fmla="*/ 142544 w 7971359"/>
              <a:gd name="connsiteY13" fmla="*/ 152713 h 3866039"/>
              <a:gd name="connsiteX14" fmla="*/ 118430 w 7971359"/>
              <a:gd name="connsiteY14" fmla="*/ 176825 h 3866039"/>
              <a:gd name="connsiteX15" fmla="*/ 78241 w 7971359"/>
              <a:gd name="connsiteY15" fmla="*/ 200938 h 3866039"/>
              <a:gd name="connsiteX16" fmla="*/ 70204 w 7971359"/>
              <a:gd name="connsiteY16" fmla="*/ 233088 h 3866039"/>
              <a:gd name="connsiteX17" fmla="*/ 46090 w 7971359"/>
              <a:gd name="connsiteY17" fmla="*/ 265238 h 3866039"/>
              <a:gd name="connsiteX18" fmla="*/ 30015 w 7971359"/>
              <a:gd name="connsiteY18" fmla="*/ 289350 h 3866039"/>
              <a:gd name="connsiteX19" fmla="*/ 13939 w 7971359"/>
              <a:gd name="connsiteY19" fmla="*/ 345613 h 3866039"/>
              <a:gd name="connsiteX20" fmla="*/ 5901 w 7971359"/>
              <a:gd name="connsiteY20" fmla="*/ 377763 h 3866039"/>
              <a:gd name="connsiteX21" fmla="*/ 13939 w 7971359"/>
              <a:gd name="connsiteY21" fmla="*/ 562625 h 3866039"/>
              <a:gd name="connsiteX22" fmla="*/ 5901 w 7971359"/>
              <a:gd name="connsiteY22" fmla="*/ 610850 h 3866039"/>
              <a:gd name="connsiteX23" fmla="*/ 5901 w 7971359"/>
              <a:gd name="connsiteY23" fmla="*/ 819826 h 3866039"/>
              <a:gd name="connsiteX24" fmla="*/ 13939 w 7971359"/>
              <a:gd name="connsiteY24" fmla="*/ 988613 h 3866039"/>
              <a:gd name="connsiteX25" fmla="*/ 5901 w 7971359"/>
              <a:gd name="connsiteY25" fmla="*/ 1020763 h 3866039"/>
              <a:gd name="connsiteX26" fmla="*/ 13939 w 7971359"/>
              <a:gd name="connsiteY26" fmla="*/ 1189551 h 3866039"/>
              <a:gd name="connsiteX27" fmla="*/ 13939 w 7971359"/>
              <a:gd name="connsiteY27" fmla="*/ 1486938 h 3866039"/>
              <a:gd name="connsiteX28" fmla="*/ 21977 w 7971359"/>
              <a:gd name="connsiteY28" fmla="*/ 1575351 h 3866039"/>
              <a:gd name="connsiteX29" fmla="*/ 54128 w 7971359"/>
              <a:gd name="connsiteY29" fmla="*/ 1736101 h 3866039"/>
              <a:gd name="connsiteX30" fmla="*/ 70204 w 7971359"/>
              <a:gd name="connsiteY30" fmla="*/ 1760213 h 3866039"/>
              <a:gd name="connsiteX31" fmla="*/ 78241 w 7971359"/>
              <a:gd name="connsiteY31" fmla="*/ 1784326 h 3866039"/>
              <a:gd name="connsiteX32" fmla="*/ 134506 w 7971359"/>
              <a:gd name="connsiteY32" fmla="*/ 1848626 h 3866039"/>
              <a:gd name="connsiteX33" fmla="*/ 166657 w 7971359"/>
              <a:gd name="connsiteY33" fmla="*/ 1872739 h 3866039"/>
              <a:gd name="connsiteX34" fmla="*/ 182733 w 7971359"/>
              <a:gd name="connsiteY34" fmla="*/ 1896851 h 3866039"/>
              <a:gd name="connsiteX35" fmla="*/ 230960 w 7971359"/>
              <a:gd name="connsiteY35" fmla="*/ 1929001 h 3866039"/>
              <a:gd name="connsiteX36" fmla="*/ 255073 w 7971359"/>
              <a:gd name="connsiteY36" fmla="*/ 1953114 h 3866039"/>
              <a:gd name="connsiteX37" fmla="*/ 303300 w 7971359"/>
              <a:gd name="connsiteY37" fmla="*/ 1985264 h 3866039"/>
              <a:gd name="connsiteX38" fmla="*/ 327413 w 7971359"/>
              <a:gd name="connsiteY38" fmla="*/ 2001339 h 3866039"/>
              <a:gd name="connsiteX39" fmla="*/ 351527 w 7971359"/>
              <a:gd name="connsiteY39" fmla="*/ 2017414 h 3866039"/>
              <a:gd name="connsiteX40" fmla="*/ 375640 w 7971359"/>
              <a:gd name="connsiteY40" fmla="*/ 2033489 h 3866039"/>
              <a:gd name="connsiteX41" fmla="*/ 439942 w 7971359"/>
              <a:gd name="connsiteY41" fmla="*/ 2065639 h 3866039"/>
              <a:gd name="connsiteX42" fmla="*/ 496207 w 7971359"/>
              <a:gd name="connsiteY42" fmla="*/ 2089751 h 3866039"/>
              <a:gd name="connsiteX43" fmla="*/ 528358 w 7971359"/>
              <a:gd name="connsiteY43" fmla="*/ 2105826 h 3866039"/>
              <a:gd name="connsiteX44" fmla="*/ 552472 w 7971359"/>
              <a:gd name="connsiteY44" fmla="*/ 2121901 h 3866039"/>
              <a:gd name="connsiteX45" fmla="*/ 576585 w 7971359"/>
              <a:gd name="connsiteY45" fmla="*/ 2129939 h 3866039"/>
              <a:gd name="connsiteX46" fmla="*/ 616774 w 7971359"/>
              <a:gd name="connsiteY46" fmla="*/ 2154051 h 3866039"/>
              <a:gd name="connsiteX47" fmla="*/ 665001 w 7971359"/>
              <a:gd name="connsiteY47" fmla="*/ 2162089 h 3866039"/>
              <a:gd name="connsiteX48" fmla="*/ 705190 w 7971359"/>
              <a:gd name="connsiteY48" fmla="*/ 2178164 h 3866039"/>
              <a:gd name="connsiteX49" fmla="*/ 753416 w 7971359"/>
              <a:gd name="connsiteY49" fmla="*/ 2194239 h 3866039"/>
              <a:gd name="connsiteX50" fmla="*/ 777530 w 7971359"/>
              <a:gd name="connsiteY50" fmla="*/ 2210314 h 3866039"/>
              <a:gd name="connsiteX51" fmla="*/ 817719 w 7971359"/>
              <a:gd name="connsiteY51" fmla="*/ 2218351 h 3866039"/>
              <a:gd name="connsiteX52" fmla="*/ 865946 w 7971359"/>
              <a:gd name="connsiteY52" fmla="*/ 2234426 h 3866039"/>
              <a:gd name="connsiteX53" fmla="*/ 914172 w 7971359"/>
              <a:gd name="connsiteY53" fmla="*/ 2242464 h 3866039"/>
              <a:gd name="connsiteX54" fmla="*/ 1010626 w 7971359"/>
              <a:gd name="connsiteY54" fmla="*/ 2266576 h 3866039"/>
              <a:gd name="connsiteX55" fmla="*/ 1058853 w 7971359"/>
              <a:gd name="connsiteY55" fmla="*/ 2282651 h 3866039"/>
              <a:gd name="connsiteX56" fmla="*/ 1187458 w 7971359"/>
              <a:gd name="connsiteY56" fmla="*/ 2306764 h 3866039"/>
              <a:gd name="connsiteX57" fmla="*/ 1291949 w 7971359"/>
              <a:gd name="connsiteY57" fmla="*/ 2314801 h 3866039"/>
              <a:gd name="connsiteX58" fmla="*/ 1653650 w 7971359"/>
              <a:gd name="connsiteY58" fmla="*/ 2338914 h 3866039"/>
              <a:gd name="connsiteX59" fmla="*/ 1790292 w 7971359"/>
              <a:gd name="connsiteY59" fmla="*/ 2354989 h 3866039"/>
              <a:gd name="connsiteX60" fmla="*/ 1870670 w 7971359"/>
              <a:gd name="connsiteY60" fmla="*/ 2387139 h 3866039"/>
              <a:gd name="connsiteX61" fmla="*/ 1951048 w 7971359"/>
              <a:gd name="connsiteY61" fmla="*/ 2443401 h 3866039"/>
              <a:gd name="connsiteX62" fmla="*/ 2071615 w 7971359"/>
              <a:gd name="connsiteY62" fmla="*/ 2499664 h 3866039"/>
              <a:gd name="connsiteX63" fmla="*/ 2208258 w 7971359"/>
              <a:gd name="connsiteY63" fmla="*/ 2588076 h 3866039"/>
              <a:gd name="connsiteX64" fmla="*/ 2240409 w 7971359"/>
              <a:gd name="connsiteY64" fmla="*/ 2604151 h 3866039"/>
              <a:gd name="connsiteX65" fmla="*/ 2352938 w 7971359"/>
              <a:gd name="connsiteY65" fmla="*/ 2684526 h 3866039"/>
              <a:gd name="connsiteX66" fmla="*/ 2385089 w 7971359"/>
              <a:gd name="connsiteY66" fmla="*/ 2692564 h 3866039"/>
              <a:gd name="connsiteX67" fmla="*/ 2441354 w 7971359"/>
              <a:gd name="connsiteY67" fmla="*/ 2732751 h 3866039"/>
              <a:gd name="connsiteX68" fmla="*/ 2473505 w 7971359"/>
              <a:gd name="connsiteY68" fmla="*/ 2764901 h 3866039"/>
              <a:gd name="connsiteX69" fmla="*/ 2569959 w 7971359"/>
              <a:gd name="connsiteY69" fmla="*/ 2845276 h 3866039"/>
              <a:gd name="connsiteX70" fmla="*/ 2610148 w 7971359"/>
              <a:gd name="connsiteY70" fmla="*/ 2893502 h 3866039"/>
              <a:gd name="connsiteX71" fmla="*/ 2626223 w 7971359"/>
              <a:gd name="connsiteY71" fmla="*/ 2917614 h 3866039"/>
              <a:gd name="connsiteX72" fmla="*/ 2666412 w 7971359"/>
              <a:gd name="connsiteY72" fmla="*/ 2957802 h 3866039"/>
              <a:gd name="connsiteX73" fmla="*/ 2698564 w 7971359"/>
              <a:gd name="connsiteY73" fmla="*/ 2997989 h 3866039"/>
              <a:gd name="connsiteX74" fmla="*/ 2770904 w 7971359"/>
              <a:gd name="connsiteY74" fmla="*/ 3070327 h 3866039"/>
              <a:gd name="connsiteX75" fmla="*/ 2819131 w 7971359"/>
              <a:gd name="connsiteY75" fmla="*/ 3126589 h 3866039"/>
              <a:gd name="connsiteX76" fmla="*/ 2883433 w 7971359"/>
              <a:gd name="connsiteY76" fmla="*/ 3174814 h 3866039"/>
              <a:gd name="connsiteX77" fmla="*/ 2931660 w 7971359"/>
              <a:gd name="connsiteY77" fmla="*/ 3223039 h 3866039"/>
              <a:gd name="connsiteX78" fmla="*/ 3044189 w 7971359"/>
              <a:gd name="connsiteY78" fmla="*/ 3311452 h 3866039"/>
              <a:gd name="connsiteX79" fmla="*/ 3084378 w 7971359"/>
              <a:gd name="connsiteY79" fmla="*/ 3359677 h 3866039"/>
              <a:gd name="connsiteX80" fmla="*/ 3108491 w 7971359"/>
              <a:gd name="connsiteY80" fmla="*/ 3391827 h 3866039"/>
              <a:gd name="connsiteX81" fmla="*/ 3148680 w 7971359"/>
              <a:gd name="connsiteY81" fmla="*/ 3415939 h 3866039"/>
              <a:gd name="connsiteX82" fmla="*/ 3180831 w 7971359"/>
              <a:gd name="connsiteY82" fmla="*/ 3448089 h 3866039"/>
              <a:gd name="connsiteX83" fmla="*/ 3253172 w 7971359"/>
              <a:gd name="connsiteY83" fmla="*/ 3488277 h 3866039"/>
              <a:gd name="connsiteX84" fmla="*/ 3293361 w 7971359"/>
              <a:gd name="connsiteY84" fmla="*/ 3528464 h 3866039"/>
              <a:gd name="connsiteX85" fmla="*/ 3389814 w 7971359"/>
              <a:gd name="connsiteY85" fmla="*/ 3576689 h 3866039"/>
              <a:gd name="connsiteX86" fmla="*/ 3430003 w 7971359"/>
              <a:gd name="connsiteY86" fmla="*/ 3608839 h 3866039"/>
              <a:gd name="connsiteX87" fmla="*/ 3486268 w 7971359"/>
              <a:gd name="connsiteY87" fmla="*/ 3624914 h 3866039"/>
              <a:gd name="connsiteX88" fmla="*/ 3574684 w 7971359"/>
              <a:gd name="connsiteY88" fmla="*/ 3665102 h 3866039"/>
              <a:gd name="connsiteX89" fmla="*/ 3606835 w 7971359"/>
              <a:gd name="connsiteY89" fmla="*/ 3689214 h 3866039"/>
              <a:gd name="connsiteX90" fmla="*/ 3687213 w 7971359"/>
              <a:gd name="connsiteY90" fmla="*/ 3721364 h 3866039"/>
              <a:gd name="connsiteX91" fmla="*/ 3719364 w 7971359"/>
              <a:gd name="connsiteY91" fmla="*/ 3737439 h 3866039"/>
              <a:gd name="connsiteX92" fmla="*/ 3759553 w 7971359"/>
              <a:gd name="connsiteY92" fmla="*/ 3761552 h 3866039"/>
              <a:gd name="connsiteX93" fmla="*/ 3783666 w 7971359"/>
              <a:gd name="connsiteY93" fmla="*/ 3769589 h 3866039"/>
              <a:gd name="connsiteX94" fmla="*/ 3823855 w 7971359"/>
              <a:gd name="connsiteY94" fmla="*/ 3785664 h 3866039"/>
              <a:gd name="connsiteX95" fmla="*/ 3847969 w 7971359"/>
              <a:gd name="connsiteY95" fmla="*/ 3793702 h 3866039"/>
              <a:gd name="connsiteX96" fmla="*/ 3896196 w 7971359"/>
              <a:gd name="connsiteY96" fmla="*/ 3817814 h 3866039"/>
              <a:gd name="connsiteX97" fmla="*/ 3976574 w 7971359"/>
              <a:gd name="connsiteY97" fmla="*/ 3841927 h 3866039"/>
              <a:gd name="connsiteX98" fmla="*/ 4000687 w 7971359"/>
              <a:gd name="connsiteY98" fmla="*/ 3858002 h 3866039"/>
              <a:gd name="connsiteX99" fmla="*/ 4089103 w 7971359"/>
              <a:gd name="connsiteY99" fmla="*/ 3866039 h 3866039"/>
              <a:gd name="connsiteX100" fmla="*/ 4354350 w 7971359"/>
              <a:gd name="connsiteY100" fmla="*/ 3858002 h 3866039"/>
              <a:gd name="connsiteX101" fmla="*/ 4515106 w 7971359"/>
              <a:gd name="connsiteY101" fmla="*/ 3833889 h 3866039"/>
              <a:gd name="connsiteX102" fmla="*/ 4539219 w 7971359"/>
              <a:gd name="connsiteY102" fmla="*/ 3817814 h 3866039"/>
              <a:gd name="connsiteX103" fmla="*/ 4563333 w 7971359"/>
              <a:gd name="connsiteY103" fmla="*/ 3793702 h 3866039"/>
              <a:gd name="connsiteX104" fmla="*/ 4603522 w 7971359"/>
              <a:gd name="connsiteY104" fmla="*/ 3777627 h 3866039"/>
              <a:gd name="connsiteX105" fmla="*/ 4635673 w 7971359"/>
              <a:gd name="connsiteY105" fmla="*/ 3753514 h 3866039"/>
              <a:gd name="connsiteX106" fmla="*/ 4675862 w 7971359"/>
              <a:gd name="connsiteY106" fmla="*/ 3729402 h 3866039"/>
              <a:gd name="connsiteX107" fmla="*/ 4724089 w 7971359"/>
              <a:gd name="connsiteY107" fmla="*/ 3705289 h 3866039"/>
              <a:gd name="connsiteX108" fmla="*/ 4772316 w 7971359"/>
              <a:gd name="connsiteY108" fmla="*/ 3657064 h 3866039"/>
              <a:gd name="connsiteX109" fmla="*/ 4836618 w 7971359"/>
              <a:gd name="connsiteY109" fmla="*/ 3608839 h 3866039"/>
              <a:gd name="connsiteX110" fmla="*/ 4989336 w 7971359"/>
              <a:gd name="connsiteY110" fmla="*/ 3464164 h 3866039"/>
              <a:gd name="connsiteX111" fmla="*/ 5125979 w 7971359"/>
              <a:gd name="connsiteY111" fmla="*/ 3311452 h 3866039"/>
              <a:gd name="connsiteX112" fmla="*/ 5166168 w 7971359"/>
              <a:gd name="connsiteY112" fmla="*/ 3279302 h 3866039"/>
              <a:gd name="connsiteX113" fmla="*/ 5198319 w 7971359"/>
              <a:gd name="connsiteY113" fmla="*/ 3231077 h 3866039"/>
              <a:gd name="connsiteX114" fmla="*/ 5214394 w 7971359"/>
              <a:gd name="connsiteY114" fmla="*/ 3166777 h 3866039"/>
              <a:gd name="connsiteX115" fmla="*/ 5230470 w 7971359"/>
              <a:gd name="connsiteY115" fmla="*/ 3134627 h 3866039"/>
              <a:gd name="connsiteX116" fmla="*/ 5262621 w 7971359"/>
              <a:gd name="connsiteY116" fmla="*/ 3062289 h 3866039"/>
              <a:gd name="connsiteX117" fmla="*/ 5286735 w 7971359"/>
              <a:gd name="connsiteY117" fmla="*/ 3030139 h 3866039"/>
              <a:gd name="connsiteX118" fmla="*/ 5302810 w 7971359"/>
              <a:gd name="connsiteY118" fmla="*/ 2981914 h 3866039"/>
              <a:gd name="connsiteX119" fmla="*/ 5318886 w 7971359"/>
              <a:gd name="connsiteY119" fmla="*/ 2957802 h 3866039"/>
              <a:gd name="connsiteX120" fmla="*/ 5334961 w 7971359"/>
              <a:gd name="connsiteY120" fmla="*/ 2925652 h 3866039"/>
              <a:gd name="connsiteX121" fmla="*/ 5342999 w 7971359"/>
              <a:gd name="connsiteY121" fmla="*/ 2901539 h 3866039"/>
              <a:gd name="connsiteX122" fmla="*/ 5391226 w 7971359"/>
              <a:gd name="connsiteY122" fmla="*/ 2853314 h 3866039"/>
              <a:gd name="connsiteX123" fmla="*/ 5415339 w 7971359"/>
              <a:gd name="connsiteY123" fmla="*/ 2805089 h 3866039"/>
              <a:gd name="connsiteX124" fmla="*/ 5423377 w 7971359"/>
              <a:gd name="connsiteY124" fmla="*/ 2780976 h 3866039"/>
              <a:gd name="connsiteX125" fmla="*/ 5447491 w 7971359"/>
              <a:gd name="connsiteY125" fmla="*/ 2748826 h 3866039"/>
              <a:gd name="connsiteX126" fmla="*/ 5463566 w 7971359"/>
              <a:gd name="connsiteY126" fmla="*/ 2724714 h 3866039"/>
              <a:gd name="connsiteX127" fmla="*/ 5487680 w 7971359"/>
              <a:gd name="connsiteY127" fmla="*/ 2700601 h 3866039"/>
              <a:gd name="connsiteX128" fmla="*/ 5511793 w 7971359"/>
              <a:gd name="connsiteY128" fmla="*/ 2668451 h 3866039"/>
              <a:gd name="connsiteX129" fmla="*/ 5592171 w 7971359"/>
              <a:gd name="connsiteY129" fmla="*/ 2612189 h 3866039"/>
              <a:gd name="connsiteX130" fmla="*/ 5672549 w 7971359"/>
              <a:gd name="connsiteY130" fmla="*/ 2563964 h 3866039"/>
              <a:gd name="connsiteX131" fmla="*/ 5736851 w 7971359"/>
              <a:gd name="connsiteY131" fmla="*/ 2547889 h 3866039"/>
              <a:gd name="connsiteX132" fmla="*/ 5785078 w 7971359"/>
              <a:gd name="connsiteY132" fmla="*/ 2531814 h 3866039"/>
              <a:gd name="connsiteX133" fmla="*/ 5945834 w 7971359"/>
              <a:gd name="connsiteY133" fmla="*/ 2507701 h 3866039"/>
              <a:gd name="connsiteX134" fmla="*/ 6162855 w 7971359"/>
              <a:gd name="connsiteY134" fmla="*/ 2475551 h 3866039"/>
              <a:gd name="connsiteX135" fmla="*/ 6532593 w 7971359"/>
              <a:gd name="connsiteY135" fmla="*/ 2451439 h 3866039"/>
              <a:gd name="connsiteX136" fmla="*/ 6998786 w 7971359"/>
              <a:gd name="connsiteY136" fmla="*/ 2443401 h 3866039"/>
              <a:gd name="connsiteX137" fmla="*/ 7071126 w 7971359"/>
              <a:gd name="connsiteY137" fmla="*/ 2427326 h 3866039"/>
              <a:gd name="connsiteX138" fmla="*/ 7111315 w 7971359"/>
              <a:gd name="connsiteY138" fmla="*/ 2411251 h 3866039"/>
              <a:gd name="connsiteX139" fmla="*/ 7135428 w 7971359"/>
              <a:gd name="connsiteY139" fmla="*/ 2403214 h 3866039"/>
              <a:gd name="connsiteX140" fmla="*/ 7167579 w 7971359"/>
              <a:gd name="connsiteY140" fmla="*/ 2371064 h 3866039"/>
              <a:gd name="connsiteX141" fmla="*/ 7191693 w 7971359"/>
              <a:gd name="connsiteY141" fmla="*/ 2338914 h 3866039"/>
              <a:gd name="connsiteX142" fmla="*/ 7239920 w 7971359"/>
              <a:gd name="connsiteY142" fmla="*/ 2298726 h 3866039"/>
              <a:gd name="connsiteX143" fmla="*/ 7264033 w 7971359"/>
              <a:gd name="connsiteY143" fmla="*/ 2266576 h 3866039"/>
              <a:gd name="connsiteX144" fmla="*/ 7304222 w 7971359"/>
              <a:gd name="connsiteY144" fmla="*/ 2242464 h 3866039"/>
              <a:gd name="connsiteX145" fmla="*/ 7336373 w 7971359"/>
              <a:gd name="connsiteY145" fmla="*/ 2218351 h 3866039"/>
              <a:gd name="connsiteX146" fmla="*/ 7432827 w 7971359"/>
              <a:gd name="connsiteY146" fmla="*/ 2146014 h 3866039"/>
              <a:gd name="connsiteX147" fmla="*/ 7609658 w 7971359"/>
              <a:gd name="connsiteY147" fmla="*/ 2049564 h 3866039"/>
              <a:gd name="connsiteX148" fmla="*/ 7706112 w 7971359"/>
              <a:gd name="connsiteY148" fmla="*/ 1977226 h 3866039"/>
              <a:gd name="connsiteX149" fmla="*/ 7818641 w 7971359"/>
              <a:gd name="connsiteY149" fmla="*/ 1896851 h 3866039"/>
              <a:gd name="connsiteX150" fmla="*/ 7874906 w 7971359"/>
              <a:gd name="connsiteY150" fmla="*/ 1808439 h 3866039"/>
              <a:gd name="connsiteX151" fmla="*/ 7890981 w 7971359"/>
              <a:gd name="connsiteY151" fmla="*/ 1784326 h 3866039"/>
              <a:gd name="connsiteX152" fmla="*/ 7907057 w 7971359"/>
              <a:gd name="connsiteY152" fmla="*/ 1736101 h 3866039"/>
              <a:gd name="connsiteX153" fmla="*/ 7915095 w 7971359"/>
              <a:gd name="connsiteY153" fmla="*/ 1695913 h 3866039"/>
              <a:gd name="connsiteX154" fmla="*/ 7931170 w 7971359"/>
              <a:gd name="connsiteY154" fmla="*/ 1663763 h 3866039"/>
              <a:gd name="connsiteX155" fmla="*/ 7939208 w 7971359"/>
              <a:gd name="connsiteY155" fmla="*/ 1551238 h 3866039"/>
              <a:gd name="connsiteX156" fmla="*/ 7947246 w 7971359"/>
              <a:gd name="connsiteY156" fmla="*/ 1462826 h 3866039"/>
              <a:gd name="connsiteX157" fmla="*/ 7963321 w 7971359"/>
              <a:gd name="connsiteY157" fmla="*/ 1141326 h 3866039"/>
              <a:gd name="connsiteX158" fmla="*/ 7971359 w 7971359"/>
              <a:gd name="connsiteY158" fmla="*/ 811788 h 3866039"/>
              <a:gd name="connsiteX159" fmla="*/ 7963321 w 7971359"/>
              <a:gd name="connsiteY159" fmla="*/ 771601 h 3866039"/>
              <a:gd name="connsiteX160" fmla="*/ 7955284 w 7971359"/>
              <a:gd name="connsiteY160" fmla="*/ 675151 h 3866039"/>
              <a:gd name="connsiteX161" fmla="*/ 7931170 w 7971359"/>
              <a:gd name="connsiteY161" fmla="*/ 626925 h 3866039"/>
              <a:gd name="connsiteX162" fmla="*/ 7915095 w 7971359"/>
              <a:gd name="connsiteY162" fmla="*/ 578700 h 3866039"/>
              <a:gd name="connsiteX163" fmla="*/ 7890981 w 7971359"/>
              <a:gd name="connsiteY163" fmla="*/ 530475 h 3866039"/>
              <a:gd name="connsiteX164" fmla="*/ 7874906 w 7971359"/>
              <a:gd name="connsiteY164" fmla="*/ 490288 h 3866039"/>
              <a:gd name="connsiteX165" fmla="*/ 7810603 w 7971359"/>
              <a:gd name="connsiteY165" fmla="*/ 417950 h 3866039"/>
              <a:gd name="connsiteX166" fmla="*/ 7738263 w 7971359"/>
              <a:gd name="connsiteY166" fmla="*/ 329538 h 3866039"/>
              <a:gd name="connsiteX167" fmla="*/ 7698074 w 7971359"/>
              <a:gd name="connsiteY167" fmla="*/ 297388 h 3866039"/>
              <a:gd name="connsiteX168" fmla="*/ 7489091 w 7971359"/>
              <a:gd name="connsiteY168" fmla="*/ 176825 h 3866039"/>
              <a:gd name="connsiteX169" fmla="*/ 7408713 w 7971359"/>
              <a:gd name="connsiteY169" fmla="*/ 144675 h 3866039"/>
              <a:gd name="connsiteX170" fmla="*/ 7336373 w 7971359"/>
              <a:gd name="connsiteY170" fmla="*/ 120563 h 3866039"/>
              <a:gd name="connsiteX171" fmla="*/ 7223844 w 7971359"/>
              <a:gd name="connsiteY171" fmla="*/ 72338 h 3866039"/>
              <a:gd name="connsiteX172" fmla="*/ 7175617 w 7971359"/>
              <a:gd name="connsiteY172" fmla="*/ 56263 h 3866039"/>
              <a:gd name="connsiteX173" fmla="*/ 7119353 w 7971359"/>
              <a:gd name="connsiteY173" fmla="*/ 32150 h 3866039"/>
              <a:gd name="connsiteX174" fmla="*/ 7071126 w 7971359"/>
              <a:gd name="connsiteY174" fmla="*/ 24113 h 3866039"/>
              <a:gd name="connsiteX175" fmla="*/ 7006823 w 7971359"/>
              <a:gd name="connsiteY175" fmla="*/ 8038 h 3866039"/>
              <a:gd name="connsiteX176" fmla="*/ 6717463 w 7971359"/>
              <a:gd name="connsiteY176" fmla="*/ 0 h 3866039"/>
              <a:gd name="connsiteX177" fmla="*/ 6379875 w 7971359"/>
              <a:gd name="connsiteY177" fmla="*/ 16075 h 3866039"/>
              <a:gd name="connsiteX178" fmla="*/ 6283422 w 7971359"/>
              <a:gd name="connsiteY178" fmla="*/ 56263 h 3866039"/>
              <a:gd name="connsiteX179" fmla="*/ 6243233 w 7971359"/>
              <a:gd name="connsiteY179" fmla="*/ 72338 h 3866039"/>
              <a:gd name="connsiteX180" fmla="*/ 6211081 w 7971359"/>
              <a:gd name="connsiteY180" fmla="*/ 96450 h 3866039"/>
              <a:gd name="connsiteX181" fmla="*/ 6122666 w 7971359"/>
              <a:gd name="connsiteY181" fmla="*/ 136638 h 3866039"/>
              <a:gd name="connsiteX182" fmla="*/ 6082477 w 7971359"/>
              <a:gd name="connsiteY182" fmla="*/ 168788 h 3866039"/>
              <a:gd name="connsiteX183" fmla="*/ 6002099 w 7971359"/>
              <a:gd name="connsiteY183" fmla="*/ 217013 h 3866039"/>
              <a:gd name="connsiteX184" fmla="*/ 5969947 w 7971359"/>
              <a:gd name="connsiteY184" fmla="*/ 241125 h 3866039"/>
              <a:gd name="connsiteX185" fmla="*/ 5921721 w 7971359"/>
              <a:gd name="connsiteY185" fmla="*/ 265238 h 3866039"/>
              <a:gd name="connsiteX186" fmla="*/ 5857418 w 7971359"/>
              <a:gd name="connsiteY186" fmla="*/ 313463 h 3866039"/>
              <a:gd name="connsiteX187" fmla="*/ 5785078 w 7971359"/>
              <a:gd name="connsiteY187" fmla="*/ 361688 h 3866039"/>
              <a:gd name="connsiteX188" fmla="*/ 5744889 w 7971359"/>
              <a:gd name="connsiteY188" fmla="*/ 385800 h 3866039"/>
              <a:gd name="connsiteX189" fmla="*/ 5704700 w 7971359"/>
              <a:gd name="connsiteY189" fmla="*/ 425988 h 3866039"/>
              <a:gd name="connsiteX190" fmla="*/ 5664511 w 7971359"/>
              <a:gd name="connsiteY190" fmla="*/ 450100 h 3866039"/>
              <a:gd name="connsiteX191" fmla="*/ 5616284 w 7971359"/>
              <a:gd name="connsiteY191" fmla="*/ 490288 h 3866039"/>
              <a:gd name="connsiteX192" fmla="*/ 5568058 w 7971359"/>
              <a:gd name="connsiteY192" fmla="*/ 522438 h 3866039"/>
              <a:gd name="connsiteX193" fmla="*/ 5511793 w 7971359"/>
              <a:gd name="connsiteY193" fmla="*/ 570663 h 3866039"/>
              <a:gd name="connsiteX194" fmla="*/ 5415339 w 7971359"/>
              <a:gd name="connsiteY194" fmla="*/ 634963 h 3866039"/>
              <a:gd name="connsiteX195" fmla="*/ 5286735 w 7971359"/>
              <a:gd name="connsiteY195" fmla="*/ 739451 h 3866039"/>
              <a:gd name="connsiteX196" fmla="*/ 5222432 w 7971359"/>
              <a:gd name="connsiteY196" fmla="*/ 787676 h 3866039"/>
              <a:gd name="connsiteX197" fmla="*/ 5166168 w 7971359"/>
              <a:gd name="connsiteY197" fmla="*/ 835901 h 3866039"/>
              <a:gd name="connsiteX198" fmla="*/ 5142054 w 7971359"/>
              <a:gd name="connsiteY198" fmla="*/ 843938 h 3866039"/>
              <a:gd name="connsiteX199" fmla="*/ 5085790 w 7971359"/>
              <a:gd name="connsiteY199" fmla="*/ 876088 h 3866039"/>
              <a:gd name="connsiteX200" fmla="*/ 5061676 w 7971359"/>
              <a:gd name="connsiteY200" fmla="*/ 884126 h 3866039"/>
              <a:gd name="connsiteX201" fmla="*/ 5021487 w 7971359"/>
              <a:gd name="connsiteY201" fmla="*/ 908238 h 3866039"/>
              <a:gd name="connsiteX202" fmla="*/ 4973260 w 7971359"/>
              <a:gd name="connsiteY202" fmla="*/ 916276 h 3866039"/>
              <a:gd name="connsiteX203" fmla="*/ 4836618 w 7971359"/>
              <a:gd name="connsiteY203" fmla="*/ 948426 h 3866039"/>
              <a:gd name="connsiteX204" fmla="*/ 4764278 w 7971359"/>
              <a:gd name="connsiteY204" fmla="*/ 956463 h 3866039"/>
              <a:gd name="connsiteX205" fmla="*/ 4603522 w 7971359"/>
              <a:gd name="connsiteY205" fmla="*/ 996651 h 3866039"/>
              <a:gd name="connsiteX206" fmla="*/ 4418652 w 7971359"/>
              <a:gd name="connsiteY206" fmla="*/ 1004688 h 3866039"/>
              <a:gd name="connsiteX207" fmla="*/ 3831893 w 7971359"/>
              <a:gd name="connsiteY207" fmla="*/ 988613 h 3866039"/>
              <a:gd name="connsiteX208" fmla="*/ 3655062 w 7971359"/>
              <a:gd name="connsiteY208" fmla="*/ 964501 h 3866039"/>
              <a:gd name="connsiteX209" fmla="*/ 3574684 w 7971359"/>
              <a:gd name="connsiteY209" fmla="*/ 956463 h 3866039"/>
              <a:gd name="connsiteX210" fmla="*/ 3494306 w 7971359"/>
              <a:gd name="connsiteY210" fmla="*/ 940388 h 3866039"/>
              <a:gd name="connsiteX211" fmla="*/ 3446079 w 7971359"/>
              <a:gd name="connsiteY211" fmla="*/ 932351 h 3866039"/>
              <a:gd name="connsiteX212" fmla="*/ 3341587 w 7971359"/>
              <a:gd name="connsiteY212" fmla="*/ 908238 h 3866039"/>
              <a:gd name="connsiteX213" fmla="*/ 3229058 w 7971359"/>
              <a:gd name="connsiteY213" fmla="*/ 868051 h 3866039"/>
              <a:gd name="connsiteX214" fmla="*/ 3156718 w 7971359"/>
              <a:gd name="connsiteY214" fmla="*/ 851976 h 3866039"/>
              <a:gd name="connsiteX215" fmla="*/ 3092416 w 7971359"/>
              <a:gd name="connsiteY215" fmla="*/ 827863 h 3866039"/>
              <a:gd name="connsiteX216" fmla="*/ 2987924 w 7971359"/>
              <a:gd name="connsiteY216" fmla="*/ 795713 h 3866039"/>
              <a:gd name="connsiteX217" fmla="*/ 2947735 w 7971359"/>
              <a:gd name="connsiteY217" fmla="*/ 779638 h 3866039"/>
              <a:gd name="connsiteX218" fmla="*/ 2907546 w 7971359"/>
              <a:gd name="connsiteY218" fmla="*/ 747488 h 3866039"/>
              <a:gd name="connsiteX219" fmla="*/ 2883433 w 7971359"/>
              <a:gd name="connsiteY219" fmla="*/ 731413 h 3866039"/>
              <a:gd name="connsiteX220" fmla="*/ 2843244 w 7971359"/>
              <a:gd name="connsiteY220" fmla="*/ 707301 h 3866039"/>
              <a:gd name="connsiteX221" fmla="*/ 2811093 w 7971359"/>
              <a:gd name="connsiteY221" fmla="*/ 675151 h 3866039"/>
              <a:gd name="connsiteX222" fmla="*/ 2762866 w 7971359"/>
              <a:gd name="connsiteY222" fmla="*/ 643000 h 3866039"/>
              <a:gd name="connsiteX223" fmla="*/ 2698564 w 7971359"/>
              <a:gd name="connsiteY223" fmla="*/ 602813 h 3866039"/>
              <a:gd name="connsiteX224" fmla="*/ 2586034 w 7971359"/>
              <a:gd name="connsiteY224" fmla="*/ 538513 h 3866039"/>
              <a:gd name="connsiteX225" fmla="*/ 2586034 w 7971359"/>
              <a:gd name="connsiteY225" fmla="*/ 538513 h 3866039"/>
              <a:gd name="connsiteX226" fmla="*/ 2497619 w 7971359"/>
              <a:gd name="connsiteY226" fmla="*/ 490288 h 3866039"/>
              <a:gd name="connsiteX227" fmla="*/ 2465467 w 7971359"/>
              <a:gd name="connsiteY227" fmla="*/ 474213 h 3866039"/>
              <a:gd name="connsiteX228" fmla="*/ 2425278 w 7971359"/>
              <a:gd name="connsiteY228" fmla="*/ 466175 h 3866039"/>
              <a:gd name="connsiteX229" fmla="*/ 2393127 w 7971359"/>
              <a:gd name="connsiteY229" fmla="*/ 442063 h 3866039"/>
              <a:gd name="connsiteX230" fmla="*/ 2336863 w 7971359"/>
              <a:gd name="connsiteY230" fmla="*/ 417950 h 3866039"/>
              <a:gd name="connsiteX231" fmla="*/ 2272560 w 7971359"/>
              <a:gd name="connsiteY231" fmla="*/ 393838 h 3866039"/>
              <a:gd name="connsiteX232" fmla="*/ 2200220 w 7971359"/>
              <a:gd name="connsiteY232" fmla="*/ 369725 h 3866039"/>
              <a:gd name="connsiteX233" fmla="*/ 2160031 w 7971359"/>
              <a:gd name="connsiteY233" fmla="*/ 353650 h 3866039"/>
              <a:gd name="connsiteX234" fmla="*/ 2111804 w 7971359"/>
              <a:gd name="connsiteY234" fmla="*/ 337575 h 3866039"/>
              <a:gd name="connsiteX235" fmla="*/ 2007313 w 7971359"/>
              <a:gd name="connsiteY235" fmla="*/ 313463 h 3866039"/>
              <a:gd name="connsiteX236" fmla="*/ 1918897 w 7971359"/>
              <a:gd name="connsiteY236" fmla="*/ 289350 h 3866039"/>
              <a:gd name="connsiteX237" fmla="*/ 1798330 w 7971359"/>
              <a:gd name="connsiteY237" fmla="*/ 265238 h 3866039"/>
              <a:gd name="connsiteX238" fmla="*/ 1758141 w 7971359"/>
              <a:gd name="connsiteY238" fmla="*/ 249163 h 3866039"/>
              <a:gd name="connsiteX239" fmla="*/ 1734028 w 7971359"/>
              <a:gd name="connsiteY239" fmla="*/ 233088 h 3866039"/>
              <a:gd name="connsiteX240" fmla="*/ 1709914 w 7971359"/>
              <a:gd name="connsiteY240" fmla="*/ 225050 h 3866039"/>
              <a:gd name="connsiteX241" fmla="*/ 1661688 w 7971359"/>
              <a:gd name="connsiteY241" fmla="*/ 192900 h 3866039"/>
              <a:gd name="connsiteX242" fmla="*/ 1637574 w 7971359"/>
              <a:gd name="connsiteY242" fmla="*/ 176825 h 3866039"/>
              <a:gd name="connsiteX243" fmla="*/ 1645612 w 7971359"/>
              <a:gd name="connsiteY243" fmla="*/ 176825 h 3866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</a:cxnLst>
            <a:rect l="l" t="t" r="r" b="b"/>
            <a:pathLst>
              <a:path w="7971359" h="3866039">
                <a:moveTo>
                  <a:pt x="1645612" y="176825"/>
                </a:moveTo>
                <a:cubicBezTo>
                  <a:pt x="1595818" y="162599"/>
                  <a:pt x="1570115" y="154046"/>
                  <a:pt x="1517007" y="144675"/>
                </a:cubicBezTo>
                <a:cubicBezTo>
                  <a:pt x="1495735" y="140921"/>
                  <a:pt x="1474139" y="139317"/>
                  <a:pt x="1452705" y="136638"/>
                </a:cubicBezTo>
                <a:cubicBezTo>
                  <a:pt x="1381807" y="110051"/>
                  <a:pt x="1400472" y="115086"/>
                  <a:pt x="1332138" y="96450"/>
                </a:cubicBezTo>
                <a:cubicBezTo>
                  <a:pt x="1313875" y="91469"/>
                  <a:pt x="1277253" y="82702"/>
                  <a:pt x="1259798" y="80375"/>
                </a:cubicBezTo>
                <a:cubicBezTo>
                  <a:pt x="1034152" y="50290"/>
                  <a:pt x="1342568" y="99528"/>
                  <a:pt x="1082966" y="56263"/>
                </a:cubicBezTo>
                <a:lnTo>
                  <a:pt x="480131" y="64300"/>
                </a:lnTo>
                <a:cubicBezTo>
                  <a:pt x="469088" y="64580"/>
                  <a:pt x="458916" y="70776"/>
                  <a:pt x="447980" y="72338"/>
                </a:cubicBezTo>
                <a:cubicBezTo>
                  <a:pt x="421324" y="76146"/>
                  <a:pt x="394395" y="77696"/>
                  <a:pt x="367602" y="80375"/>
                </a:cubicBezTo>
                <a:lnTo>
                  <a:pt x="303300" y="96450"/>
                </a:lnTo>
                <a:cubicBezTo>
                  <a:pt x="289988" y="99522"/>
                  <a:pt x="276072" y="100168"/>
                  <a:pt x="263111" y="104488"/>
                </a:cubicBezTo>
                <a:cubicBezTo>
                  <a:pt x="251744" y="108277"/>
                  <a:pt x="241973" y="115843"/>
                  <a:pt x="230960" y="120563"/>
                </a:cubicBezTo>
                <a:cubicBezTo>
                  <a:pt x="223172" y="123900"/>
                  <a:pt x="214779" y="125625"/>
                  <a:pt x="206846" y="128600"/>
                </a:cubicBezTo>
                <a:cubicBezTo>
                  <a:pt x="129918" y="157446"/>
                  <a:pt x="197299" y="134461"/>
                  <a:pt x="142544" y="152713"/>
                </a:cubicBezTo>
                <a:cubicBezTo>
                  <a:pt x="134506" y="160750"/>
                  <a:pt x="127524" y="170005"/>
                  <a:pt x="118430" y="176825"/>
                </a:cubicBezTo>
                <a:cubicBezTo>
                  <a:pt x="105932" y="186198"/>
                  <a:pt x="88408" y="189076"/>
                  <a:pt x="78241" y="200938"/>
                </a:cubicBezTo>
                <a:cubicBezTo>
                  <a:pt x="71052" y="209325"/>
                  <a:pt x="75144" y="223208"/>
                  <a:pt x="70204" y="233088"/>
                </a:cubicBezTo>
                <a:cubicBezTo>
                  <a:pt x="64213" y="245070"/>
                  <a:pt x="53877" y="254337"/>
                  <a:pt x="46090" y="265238"/>
                </a:cubicBezTo>
                <a:cubicBezTo>
                  <a:pt x="40475" y="273098"/>
                  <a:pt x="35373" y="281313"/>
                  <a:pt x="30015" y="289350"/>
                </a:cubicBezTo>
                <a:cubicBezTo>
                  <a:pt x="24656" y="308104"/>
                  <a:pt x="19071" y="326795"/>
                  <a:pt x="13939" y="345613"/>
                </a:cubicBezTo>
                <a:cubicBezTo>
                  <a:pt x="11032" y="356270"/>
                  <a:pt x="5901" y="366716"/>
                  <a:pt x="5901" y="377763"/>
                </a:cubicBezTo>
                <a:cubicBezTo>
                  <a:pt x="5901" y="439442"/>
                  <a:pt x="11260" y="501004"/>
                  <a:pt x="13939" y="562625"/>
                </a:cubicBezTo>
                <a:cubicBezTo>
                  <a:pt x="11260" y="578700"/>
                  <a:pt x="5901" y="594553"/>
                  <a:pt x="5901" y="610850"/>
                </a:cubicBezTo>
                <a:cubicBezTo>
                  <a:pt x="5901" y="836721"/>
                  <a:pt x="27093" y="713870"/>
                  <a:pt x="5901" y="819826"/>
                </a:cubicBezTo>
                <a:cubicBezTo>
                  <a:pt x="8580" y="876088"/>
                  <a:pt x="13939" y="932287"/>
                  <a:pt x="13939" y="988613"/>
                </a:cubicBezTo>
                <a:cubicBezTo>
                  <a:pt x="13939" y="999660"/>
                  <a:pt x="5901" y="1009716"/>
                  <a:pt x="5901" y="1020763"/>
                </a:cubicBezTo>
                <a:cubicBezTo>
                  <a:pt x="5901" y="1077089"/>
                  <a:pt x="11260" y="1133288"/>
                  <a:pt x="13939" y="1189551"/>
                </a:cubicBezTo>
                <a:cubicBezTo>
                  <a:pt x="-10388" y="1311177"/>
                  <a:pt x="2120" y="1232852"/>
                  <a:pt x="13939" y="1486938"/>
                </a:cubicBezTo>
                <a:cubicBezTo>
                  <a:pt x="15314" y="1516499"/>
                  <a:pt x="18451" y="1545969"/>
                  <a:pt x="21977" y="1575351"/>
                </a:cubicBezTo>
                <a:cubicBezTo>
                  <a:pt x="23073" y="1584484"/>
                  <a:pt x="33840" y="1705672"/>
                  <a:pt x="54128" y="1736101"/>
                </a:cubicBezTo>
                <a:lnTo>
                  <a:pt x="70204" y="1760213"/>
                </a:lnTo>
                <a:cubicBezTo>
                  <a:pt x="72883" y="1768251"/>
                  <a:pt x="73751" y="1777141"/>
                  <a:pt x="78241" y="1784326"/>
                </a:cubicBezTo>
                <a:cubicBezTo>
                  <a:pt x="88480" y="1800707"/>
                  <a:pt x="117486" y="1834038"/>
                  <a:pt x="134506" y="1848626"/>
                </a:cubicBezTo>
                <a:cubicBezTo>
                  <a:pt x="144677" y="1857344"/>
                  <a:pt x="157184" y="1863267"/>
                  <a:pt x="166657" y="1872739"/>
                </a:cubicBezTo>
                <a:cubicBezTo>
                  <a:pt x="173488" y="1879569"/>
                  <a:pt x="175463" y="1890490"/>
                  <a:pt x="182733" y="1896851"/>
                </a:cubicBezTo>
                <a:cubicBezTo>
                  <a:pt x="197273" y="1909573"/>
                  <a:pt x="217298" y="1915339"/>
                  <a:pt x="230960" y="1929001"/>
                </a:cubicBezTo>
                <a:cubicBezTo>
                  <a:pt x="238998" y="1937039"/>
                  <a:pt x="246100" y="1946135"/>
                  <a:pt x="255073" y="1953114"/>
                </a:cubicBezTo>
                <a:cubicBezTo>
                  <a:pt x="270324" y="1964975"/>
                  <a:pt x="287224" y="1974547"/>
                  <a:pt x="303300" y="1985264"/>
                </a:cubicBezTo>
                <a:lnTo>
                  <a:pt x="327413" y="2001339"/>
                </a:lnTo>
                <a:lnTo>
                  <a:pt x="351527" y="2017414"/>
                </a:lnTo>
                <a:cubicBezTo>
                  <a:pt x="359565" y="2022772"/>
                  <a:pt x="367000" y="2029169"/>
                  <a:pt x="375640" y="2033489"/>
                </a:cubicBezTo>
                <a:cubicBezTo>
                  <a:pt x="397074" y="2044206"/>
                  <a:pt x="420003" y="2052347"/>
                  <a:pt x="439942" y="2065639"/>
                </a:cubicBezTo>
                <a:cubicBezTo>
                  <a:pt x="473248" y="2087841"/>
                  <a:pt x="454684" y="2079371"/>
                  <a:pt x="496207" y="2089751"/>
                </a:cubicBezTo>
                <a:cubicBezTo>
                  <a:pt x="506924" y="2095109"/>
                  <a:pt x="517955" y="2099882"/>
                  <a:pt x="528358" y="2105826"/>
                </a:cubicBezTo>
                <a:cubicBezTo>
                  <a:pt x="536746" y="2110619"/>
                  <a:pt x="543832" y="2117581"/>
                  <a:pt x="552472" y="2121901"/>
                </a:cubicBezTo>
                <a:cubicBezTo>
                  <a:pt x="560050" y="2125690"/>
                  <a:pt x="569007" y="2126150"/>
                  <a:pt x="576585" y="2129939"/>
                </a:cubicBezTo>
                <a:cubicBezTo>
                  <a:pt x="590558" y="2136925"/>
                  <a:pt x="602092" y="2148712"/>
                  <a:pt x="616774" y="2154051"/>
                </a:cubicBezTo>
                <a:cubicBezTo>
                  <a:pt x="632090" y="2159620"/>
                  <a:pt x="648925" y="2159410"/>
                  <a:pt x="665001" y="2162089"/>
                </a:cubicBezTo>
                <a:cubicBezTo>
                  <a:pt x="678397" y="2167447"/>
                  <a:pt x="691630" y="2173233"/>
                  <a:pt x="705190" y="2178164"/>
                </a:cubicBezTo>
                <a:cubicBezTo>
                  <a:pt x="721115" y="2183955"/>
                  <a:pt x="737932" y="2187357"/>
                  <a:pt x="753416" y="2194239"/>
                </a:cubicBezTo>
                <a:cubicBezTo>
                  <a:pt x="762244" y="2198162"/>
                  <a:pt x="768485" y="2206922"/>
                  <a:pt x="777530" y="2210314"/>
                </a:cubicBezTo>
                <a:cubicBezTo>
                  <a:pt x="790322" y="2215111"/>
                  <a:pt x="804539" y="2214757"/>
                  <a:pt x="817719" y="2218351"/>
                </a:cubicBezTo>
                <a:cubicBezTo>
                  <a:pt x="834067" y="2222809"/>
                  <a:pt x="849507" y="2230316"/>
                  <a:pt x="865946" y="2234426"/>
                </a:cubicBezTo>
                <a:cubicBezTo>
                  <a:pt x="881757" y="2238379"/>
                  <a:pt x="898361" y="2238511"/>
                  <a:pt x="914172" y="2242464"/>
                </a:cubicBezTo>
                <a:cubicBezTo>
                  <a:pt x="1041528" y="2274303"/>
                  <a:pt x="884450" y="2245549"/>
                  <a:pt x="1010626" y="2266576"/>
                </a:cubicBezTo>
                <a:cubicBezTo>
                  <a:pt x="1026702" y="2271934"/>
                  <a:pt x="1042622" y="2277782"/>
                  <a:pt x="1058853" y="2282651"/>
                </a:cubicBezTo>
                <a:cubicBezTo>
                  <a:pt x="1095483" y="2293640"/>
                  <a:pt x="1160193" y="2303492"/>
                  <a:pt x="1187458" y="2306764"/>
                </a:cubicBezTo>
                <a:cubicBezTo>
                  <a:pt x="1222142" y="2310926"/>
                  <a:pt x="1257136" y="2311900"/>
                  <a:pt x="1291949" y="2314801"/>
                </a:cubicBezTo>
                <a:cubicBezTo>
                  <a:pt x="1526700" y="2334363"/>
                  <a:pt x="1179819" y="2311043"/>
                  <a:pt x="1653650" y="2338914"/>
                </a:cubicBezTo>
                <a:cubicBezTo>
                  <a:pt x="1699197" y="2344272"/>
                  <a:pt x="1745109" y="2347131"/>
                  <a:pt x="1790292" y="2354989"/>
                </a:cubicBezTo>
                <a:cubicBezTo>
                  <a:pt x="1810287" y="2358466"/>
                  <a:pt x="1851363" y="2375073"/>
                  <a:pt x="1870670" y="2387139"/>
                </a:cubicBezTo>
                <a:cubicBezTo>
                  <a:pt x="1926045" y="2421746"/>
                  <a:pt x="1880475" y="2405401"/>
                  <a:pt x="1951048" y="2443401"/>
                </a:cubicBezTo>
                <a:cubicBezTo>
                  <a:pt x="2054932" y="2499337"/>
                  <a:pt x="1959006" y="2432101"/>
                  <a:pt x="2071615" y="2499664"/>
                </a:cubicBezTo>
                <a:cubicBezTo>
                  <a:pt x="2118135" y="2527575"/>
                  <a:pt x="2159735" y="2563815"/>
                  <a:pt x="2208258" y="2588076"/>
                </a:cubicBezTo>
                <a:cubicBezTo>
                  <a:pt x="2218975" y="2593434"/>
                  <a:pt x="2230439" y="2597505"/>
                  <a:pt x="2240409" y="2604151"/>
                </a:cubicBezTo>
                <a:cubicBezTo>
                  <a:pt x="2262248" y="2618710"/>
                  <a:pt x="2324186" y="2670150"/>
                  <a:pt x="2352938" y="2684526"/>
                </a:cubicBezTo>
                <a:cubicBezTo>
                  <a:pt x="2362819" y="2689466"/>
                  <a:pt x="2374372" y="2689885"/>
                  <a:pt x="2385089" y="2692564"/>
                </a:cubicBezTo>
                <a:cubicBezTo>
                  <a:pt x="2515052" y="2822519"/>
                  <a:pt x="2351534" y="2668597"/>
                  <a:pt x="2441354" y="2732751"/>
                </a:cubicBezTo>
                <a:cubicBezTo>
                  <a:pt x="2453687" y="2741560"/>
                  <a:pt x="2461542" y="2755596"/>
                  <a:pt x="2473505" y="2764901"/>
                </a:cubicBezTo>
                <a:cubicBezTo>
                  <a:pt x="2524475" y="2804543"/>
                  <a:pt x="2522956" y="2774770"/>
                  <a:pt x="2569959" y="2845276"/>
                </a:cubicBezTo>
                <a:cubicBezTo>
                  <a:pt x="2609866" y="2905138"/>
                  <a:pt x="2558579" y="2831621"/>
                  <a:pt x="2610148" y="2893502"/>
                </a:cubicBezTo>
                <a:cubicBezTo>
                  <a:pt x="2616332" y="2900923"/>
                  <a:pt x="2619862" y="2910344"/>
                  <a:pt x="2626223" y="2917614"/>
                </a:cubicBezTo>
                <a:cubicBezTo>
                  <a:pt x="2638699" y="2931871"/>
                  <a:pt x="2653738" y="2943721"/>
                  <a:pt x="2666412" y="2957802"/>
                </a:cubicBezTo>
                <a:cubicBezTo>
                  <a:pt x="2677889" y="2970553"/>
                  <a:pt x="2686890" y="2985418"/>
                  <a:pt x="2698564" y="2997989"/>
                </a:cubicBezTo>
                <a:cubicBezTo>
                  <a:pt x="2721769" y="3022977"/>
                  <a:pt x="2748711" y="3044436"/>
                  <a:pt x="2770904" y="3070327"/>
                </a:cubicBezTo>
                <a:cubicBezTo>
                  <a:pt x="2786980" y="3089081"/>
                  <a:pt x="2801030" y="3109782"/>
                  <a:pt x="2819131" y="3126589"/>
                </a:cubicBezTo>
                <a:cubicBezTo>
                  <a:pt x="2838765" y="3144819"/>
                  <a:pt x="2863091" y="3157378"/>
                  <a:pt x="2883433" y="3174814"/>
                </a:cubicBezTo>
                <a:cubicBezTo>
                  <a:pt x="2900694" y="3189609"/>
                  <a:pt x="2914399" y="3208244"/>
                  <a:pt x="2931660" y="3223039"/>
                </a:cubicBezTo>
                <a:cubicBezTo>
                  <a:pt x="2970701" y="3256502"/>
                  <a:pt x="3008184" y="3275448"/>
                  <a:pt x="3044189" y="3311452"/>
                </a:cubicBezTo>
                <a:cubicBezTo>
                  <a:pt x="3058986" y="3326248"/>
                  <a:pt x="3071306" y="3343337"/>
                  <a:pt x="3084378" y="3359677"/>
                </a:cubicBezTo>
                <a:cubicBezTo>
                  <a:pt x="3092747" y="3370137"/>
                  <a:pt x="3098409" y="3383006"/>
                  <a:pt x="3108491" y="3391827"/>
                </a:cubicBezTo>
                <a:cubicBezTo>
                  <a:pt x="3120248" y="3402114"/>
                  <a:pt x="3136348" y="3406348"/>
                  <a:pt x="3148680" y="3415939"/>
                </a:cubicBezTo>
                <a:cubicBezTo>
                  <a:pt x="3160644" y="3425244"/>
                  <a:pt x="3168706" y="3438996"/>
                  <a:pt x="3180831" y="3448089"/>
                </a:cubicBezTo>
                <a:cubicBezTo>
                  <a:pt x="3302770" y="3539539"/>
                  <a:pt x="3103862" y="3368833"/>
                  <a:pt x="3253172" y="3488277"/>
                </a:cubicBezTo>
                <a:cubicBezTo>
                  <a:pt x="3267966" y="3500111"/>
                  <a:pt x="3278698" y="3516468"/>
                  <a:pt x="3293361" y="3528464"/>
                </a:cubicBezTo>
                <a:cubicBezTo>
                  <a:pt x="3336211" y="3563522"/>
                  <a:pt x="3340340" y="3560198"/>
                  <a:pt x="3389814" y="3576689"/>
                </a:cubicBezTo>
                <a:cubicBezTo>
                  <a:pt x="3403210" y="3587406"/>
                  <a:pt x="3414659" y="3601167"/>
                  <a:pt x="3430003" y="3608839"/>
                </a:cubicBezTo>
                <a:cubicBezTo>
                  <a:pt x="3447449" y="3617562"/>
                  <a:pt x="3467763" y="3618746"/>
                  <a:pt x="3486268" y="3624914"/>
                </a:cubicBezTo>
                <a:cubicBezTo>
                  <a:pt x="3510524" y="3632999"/>
                  <a:pt x="3554187" y="3652804"/>
                  <a:pt x="3574684" y="3665102"/>
                </a:cubicBezTo>
                <a:cubicBezTo>
                  <a:pt x="3586171" y="3671994"/>
                  <a:pt x="3594853" y="3683223"/>
                  <a:pt x="3606835" y="3689214"/>
                </a:cubicBezTo>
                <a:cubicBezTo>
                  <a:pt x="3632645" y="3702119"/>
                  <a:pt x="3661403" y="3708459"/>
                  <a:pt x="3687213" y="3721364"/>
                </a:cubicBezTo>
                <a:cubicBezTo>
                  <a:pt x="3697930" y="3726722"/>
                  <a:pt x="3708890" y="3731620"/>
                  <a:pt x="3719364" y="3737439"/>
                </a:cubicBezTo>
                <a:cubicBezTo>
                  <a:pt x="3733021" y="3745026"/>
                  <a:pt x="3745580" y="3754566"/>
                  <a:pt x="3759553" y="3761552"/>
                </a:cubicBezTo>
                <a:cubicBezTo>
                  <a:pt x="3767131" y="3765341"/>
                  <a:pt x="3775733" y="3766614"/>
                  <a:pt x="3783666" y="3769589"/>
                </a:cubicBezTo>
                <a:cubicBezTo>
                  <a:pt x="3797176" y="3774655"/>
                  <a:pt x="3810345" y="3780598"/>
                  <a:pt x="3823855" y="3785664"/>
                </a:cubicBezTo>
                <a:cubicBezTo>
                  <a:pt x="3831788" y="3788639"/>
                  <a:pt x="3840391" y="3789913"/>
                  <a:pt x="3847969" y="3793702"/>
                </a:cubicBezTo>
                <a:cubicBezTo>
                  <a:pt x="3894942" y="3817188"/>
                  <a:pt x="3849050" y="3804344"/>
                  <a:pt x="3896196" y="3817814"/>
                </a:cubicBezTo>
                <a:cubicBezTo>
                  <a:pt x="3915851" y="3823429"/>
                  <a:pt x="3962252" y="3832379"/>
                  <a:pt x="3976574" y="3841927"/>
                </a:cubicBezTo>
                <a:cubicBezTo>
                  <a:pt x="3984612" y="3847285"/>
                  <a:pt x="3991241" y="3855978"/>
                  <a:pt x="4000687" y="3858002"/>
                </a:cubicBezTo>
                <a:cubicBezTo>
                  <a:pt x="4029624" y="3864202"/>
                  <a:pt x="4059631" y="3863360"/>
                  <a:pt x="4089103" y="3866039"/>
                </a:cubicBezTo>
                <a:cubicBezTo>
                  <a:pt x="4177519" y="3863360"/>
                  <a:pt x="4266145" y="3864659"/>
                  <a:pt x="4354350" y="3858002"/>
                </a:cubicBezTo>
                <a:cubicBezTo>
                  <a:pt x="4408381" y="3853924"/>
                  <a:pt x="4515106" y="3833889"/>
                  <a:pt x="4515106" y="3833889"/>
                </a:cubicBezTo>
                <a:cubicBezTo>
                  <a:pt x="4523144" y="3828531"/>
                  <a:pt x="4531798" y="3823998"/>
                  <a:pt x="4539219" y="3817814"/>
                </a:cubicBezTo>
                <a:cubicBezTo>
                  <a:pt x="4547952" y="3810537"/>
                  <a:pt x="4553694" y="3799726"/>
                  <a:pt x="4563333" y="3793702"/>
                </a:cubicBezTo>
                <a:cubicBezTo>
                  <a:pt x="4575568" y="3786055"/>
                  <a:pt x="4590909" y="3784634"/>
                  <a:pt x="4603522" y="3777627"/>
                </a:cubicBezTo>
                <a:cubicBezTo>
                  <a:pt x="4615232" y="3771121"/>
                  <a:pt x="4624527" y="3760945"/>
                  <a:pt x="4635673" y="3753514"/>
                </a:cubicBezTo>
                <a:cubicBezTo>
                  <a:pt x="4648672" y="3744848"/>
                  <a:pt x="4662147" y="3736883"/>
                  <a:pt x="4675862" y="3729402"/>
                </a:cubicBezTo>
                <a:cubicBezTo>
                  <a:pt x="4691641" y="3720796"/>
                  <a:pt x="4709710" y="3716073"/>
                  <a:pt x="4724089" y="3705289"/>
                </a:cubicBezTo>
                <a:cubicBezTo>
                  <a:pt x="4742276" y="3691649"/>
                  <a:pt x="4755055" y="3671859"/>
                  <a:pt x="4772316" y="3657064"/>
                </a:cubicBezTo>
                <a:cubicBezTo>
                  <a:pt x="4792658" y="3639628"/>
                  <a:pt x="4815697" y="3625576"/>
                  <a:pt x="4836618" y="3608839"/>
                </a:cubicBezTo>
                <a:cubicBezTo>
                  <a:pt x="4878995" y="3574938"/>
                  <a:pt x="4964523" y="3497246"/>
                  <a:pt x="4989336" y="3464164"/>
                </a:cubicBezTo>
                <a:cubicBezTo>
                  <a:pt x="5036691" y="3401026"/>
                  <a:pt x="5058877" y="3365132"/>
                  <a:pt x="5125979" y="3311452"/>
                </a:cubicBezTo>
                <a:cubicBezTo>
                  <a:pt x="5139375" y="3300735"/>
                  <a:pt x="5154691" y="3292053"/>
                  <a:pt x="5166168" y="3279302"/>
                </a:cubicBezTo>
                <a:cubicBezTo>
                  <a:pt x="5179093" y="3264942"/>
                  <a:pt x="5198319" y="3231077"/>
                  <a:pt x="5198319" y="3231077"/>
                </a:cubicBezTo>
                <a:cubicBezTo>
                  <a:pt x="5203677" y="3209644"/>
                  <a:pt x="5204513" y="3186537"/>
                  <a:pt x="5214394" y="3166777"/>
                </a:cubicBezTo>
                <a:cubicBezTo>
                  <a:pt x="5219753" y="3156060"/>
                  <a:pt x="5225604" y="3145576"/>
                  <a:pt x="5230470" y="3134627"/>
                </a:cubicBezTo>
                <a:cubicBezTo>
                  <a:pt x="5242194" y="3108250"/>
                  <a:pt x="5247403" y="3086636"/>
                  <a:pt x="5262621" y="3062289"/>
                </a:cubicBezTo>
                <a:cubicBezTo>
                  <a:pt x="5269721" y="3050929"/>
                  <a:pt x="5278697" y="3040856"/>
                  <a:pt x="5286735" y="3030139"/>
                </a:cubicBezTo>
                <a:cubicBezTo>
                  <a:pt x="5292093" y="3014064"/>
                  <a:pt x="5295928" y="2997398"/>
                  <a:pt x="5302810" y="2981914"/>
                </a:cubicBezTo>
                <a:cubicBezTo>
                  <a:pt x="5306733" y="2973087"/>
                  <a:pt x="5314093" y="2966189"/>
                  <a:pt x="5318886" y="2957802"/>
                </a:cubicBezTo>
                <a:cubicBezTo>
                  <a:pt x="5324831" y="2947399"/>
                  <a:pt x="5330241" y="2936665"/>
                  <a:pt x="5334961" y="2925652"/>
                </a:cubicBezTo>
                <a:cubicBezTo>
                  <a:pt x="5338299" y="2917865"/>
                  <a:pt x="5337797" y="2908227"/>
                  <a:pt x="5342999" y="2901539"/>
                </a:cubicBezTo>
                <a:cubicBezTo>
                  <a:pt x="5356957" y="2883594"/>
                  <a:pt x="5391226" y="2853314"/>
                  <a:pt x="5391226" y="2853314"/>
                </a:cubicBezTo>
                <a:cubicBezTo>
                  <a:pt x="5411430" y="2792704"/>
                  <a:pt x="5384176" y="2867413"/>
                  <a:pt x="5415339" y="2805089"/>
                </a:cubicBezTo>
                <a:cubicBezTo>
                  <a:pt x="5419128" y="2797511"/>
                  <a:pt x="5419173" y="2788332"/>
                  <a:pt x="5423377" y="2780976"/>
                </a:cubicBezTo>
                <a:cubicBezTo>
                  <a:pt x="5430024" y="2769345"/>
                  <a:pt x="5439704" y="2759727"/>
                  <a:pt x="5447491" y="2748826"/>
                </a:cubicBezTo>
                <a:cubicBezTo>
                  <a:pt x="5453106" y="2740966"/>
                  <a:pt x="5457382" y="2732135"/>
                  <a:pt x="5463566" y="2724714"/>
                </a:cubicBezTo>
                <a:cubicBezTo>
                  <a:pt x="5470843" y="2715982"/>
                  <a:pt x="5480282" y="2709232"/>
                  <a:pt x="5487680" y="2700601"/>
                </a:cubicBezTo>
                <a:cubicBezTo>
                  <a:pt x="5496398" y="2690430"/>
                  <a:pt x="5501567" y="2677104"/>
                  <a:pt x="5511793" y="2668451"/>
                </a:cubicBezTo>
                <a:cubicBezTo>
                  <a:pt x="5536759" y="2647327"/>
                  <a:pt x="5566008" y="2631811"/>
                  <a:pt x="5592171" y="2612189"/>
                </a:cubicBezTo>
                <a:cubicBezTo>
                  <a:pt x="5622383" y="2589530"/>
                  <a:pt x="5634231" y="2577648"/>
                  <a:pt x="5672549" y="2563964"/>
                </a:cubicBezTo>
                <a:cubicBezTo>
                  <a:pt x="5693356" y="2556533"/>
                  <a:pt x="5715607" y="2553958"/>
                  <a:pt x="5736851" y="2547889"/>
                </a:cubicBezTo>
                <a:cubicBezTo>
                  <a:pt x="5753144" y="2543234"/>
                  <a:pt x="5768536" y="2535490"/>
                  <a:pt x="5785078" y="2531814"/>
                </a:cubicBezTo>
                <a:cubicBezTo>
                  <a:pt x="5862722" y="2514561"/>
                  <a:pt x="5875775" y="2518210"/>
                  <a:pt x="5945834" y="2507701"/>
                </a:cubicBezTo>
                <a:cubicBezTo>
                  <a:pt x="6022910" y="2496140"/>
                  <a:pt x="6083831" y="2482028"/>
                  <a:pt x="6162855" y="2475551"/>
                </a:cubicBezTo>
                <a:cubicBezTo>
                  <a:pt x="6285950" y="2465462"/>
                  <a:pt x="6409104" y="2453568"/>
                  <a:pt x="6532593" y="2451439"/>
                </a:cubicBezTo>
                <a:lnTo>
                  <a:pt x="6998786" y="2443401"/>
                </a:lnTo>
                <a:cubicBezTo>
                  <a:pt x="7022899" y="2438043"/>
                  <a:pt x="7047375" y="2434112"/>
                  <a:pt x="7071126" y="2427326"/>
                </a:cubicBezTo>
                <a:cubicBezTo>
                  <a:pt x="7084999" y="2423362"/>
                  <a:pt x="7097805" y="2416317"/>
                  <a:pt x="7111315" y="2411251"/>
                </a:cubicBezTo>
                <a:cubicBezTo>
                  <a:pt x="7119248" y="2408276"/>
                  <a:pt x="7127390" y="2405893"/>
                  <a:pt x="7135428" y="2403214"/>
                </a:cubicBezTo>
                <a:cubicBezTo>
                  <a:pt x="7146145" y="2392497"/>
                  <a:pt x="7157599" y="2382470"/>
                  <a:pt x="7167579" y="2371064"/>
                </a:cubicBezTo>
                <a:cubicBezTo>
                  <a:pt x="7176401" y="2360983"/>
                  <a:pt x="7182220" y="2348386"/>
                  <a:pt x="7191693" y="2338914"/>
                </a:cubicBezTo>
                <a:cubicBezTo>
                  <a:pt x="7266102" y="2264508"/>
                  <a:pt x="7160920" y="2390890"/>
                  <a:pt x="7239920" y="2298726"/>
                </a:cubicBezTo>
                <a:cubicBezTo>
                  <a:pt x="7248638" y="2288555"/>
                  <a:pt x="7253951" y="2275397"/>
                  <a:pt x="7264033" y="2266576"/>
                </a:cubicBezTo>
                <a:cubicBezTo>
                  <a:pt x="7275790" y="2256289"/>
                  <a:pt x="7291223" y="2251130"/>
                  <a:pt x="7304222" y="2242464"/>
                </a:cubicBezTo>
                <a:cubicBezTo>
                  <a:pt x="7315368" y="2235033"/>
                  <a:pt x="7325912" y="2226719"/>
                  <a:pt x="7336373" y="2218351"/>
                </a:cubicBezTo>
                <a:cubicBezTo>
                  <a:pt x="7372631" y="2189346"/>
                  <a:pt x="7391944" y="2168027"/>
                  <a:pt x="7432827" y="2146014"/>
                </a:cubicBezTo>
                <a:cubicBezTo>
                  <a:pt x="7521623" y="2098202"/>
                  <a:pt x="7495819" y="2144427"/>
                  <a:pt x="7609658" y="2049564"/>
                </a:cubicBezTo>
                <a:cubicBezTo>
                  <a:pt x="7720116" y="1957518"/>
                  <a:pt x="7596720" y="2057443"/>
                  <a:pt x="7706112" y="1977226"/>
                </a:cubicBezTo>
                <a:cubicBezTo>
                  <a:pt x="7819011" y="1894437"/>
                  <a:pt x="7737822" y="1945342"/>
                  <a:pt x="7818641" y="1896851"/>
                </a:cubicBezTo>
                <a:cubicBezTo>
                  <a:pt x="7852703" y="1840084"/>
                  <a:pt x="7834078" y="1869679"/>
                  <a:pt x="7874906" y="1808439"/>
                </a:cubicBezTo>
                <a:cubicBezTo>
                  <a:pt x="7880265" y="1800401"/>
                  <a:pt x="7887926" y="1793490"/>
                  <a:pt x="7890981" y="1784326"/>
                </a:cubicBezTo>
                <a:cubicBezTo>
                  <a:pt x="7896340" y="1768251"/>
                  <a:pt x="7902598" y="1752449"/>
                  <a:pt x="7907057" y="1736101"/>
                </a:cubicBezTo>
                <a:cubicBezTo>
                  <a:pt x="7910652" y="1722921"/>
                  <a:pt x="7910775" y="1708873"/>
                  <a:pt x="7915095" y="1695913"/>
                </a:cubicBezTo>
                <a:cubicBezTo>
                  <a:pt x="7918884" y="1684546"/>
                  <a:pt x="7925812" y="1674480"/>
                  <a:pt x="7931170" y="1663763"/>
                </a:cubicBezTo>
                <a:cubicBezTo>
                  <a:pt x="7933849" y="1626255"/>
                  <a:pt x="7936209" y="1588722"/>
                  <a:pt x="7939208" y="1551238"/>
                </a:cubicBezTo>
                <a:cubicBezTo>
                  <a:pt x="7941568" y="1521740"/>
                  <a:pt x="7945649" y="1492375"/>
                  <a:pt x="7947246" y="1462826"/>
                </a:cubicBezTo>
                <a:cubicBezTo>
                  <a:pt x="7972541" y="994895"/>
                  <a:pt x="7941788" y="1442803"/>
                  <a:pt x="7963321" y="1141326"/>
                </a:cubicBezTo>
                <a:cubicBezTo>
                  <a:pt x="7966000" y="1031480"/>
                  <a:pt x="7971359" y="921667"/>
                  <a:pt x="7971359" y="811788"/>
                </a:cubicBezTo>
                <a:cubicBezTo>
                  <a:pt x="7971359" y="798127"/>
                  <a:pt x="7964917" y="785168"/>
                  <a:pt x="7963321" y="771601"/>
                </a:cubicBezTo>
                <a:cubicBezTo>
                  <a:pt x="7959552" y="739561"/>
                  <a:pt x="7962283" y="706644"/>
                  <a:pt x="7955284" y="675151"/>
                </a:cubicBezTo>
                <a:cubicBezTo>
                  <a:pt x="7951385" y="657606"/>
                  <a:pt x="7938083" y="643515"/>
                  <a:pt x="7931170" y="626925"/>
                </a:cubicBezTo>
                <a:cubicBezTo>
                  <a:pt x="7924653" y="611284"/>
                  <a:pt x="7921612" y="594341"/>
                  <a:pt x="7915095" y="578700"/>
                </a:cubicBezTo>
                <a:cubicBezTo>
                  <a:pt x="7908182" y="562110"/>
                  <a:pt x="7898418" y="546837"/>
                  <a:pt x="7890981" y="530475"/>
                </a:cubicBezTo>
                <a:cubicBezTo>
                  <a:pt x="7885011" y="517341"/>
                  <a:pt x="7881913" y="502900"/>
                  <a:pt x="7874906" y="490288"/>
                </a:cubicBezTo>
                <a:cubicBezTo>
                  <a:pt x="7854578" y="453700"/>
                  <a:pt x="7838834" y="452453"/>
                  <a:pt x="7810603" y="417950"/>
                </a:cubicBezTo>
                <a:cubicBezTo>
                  <a:pt x="7748211" y="341695"/>
                  <a:pt x="7811463" y="395415"/>
                  <a:pt x="7738263" y="329538"/>
                </a:cubicBezTo>
                <a:cubicBezTo>
                  <a:pt x="7725511" y="318062"/>
                  <a:pt x="7711799" y="307681"/>
                  <a:pt x="7698074" y="297388"/>
                </a:cubicBezTo>
                <a:cubicBezTo>
                  <a:pt x="7630547" y="246744"/>
                  <a:pt x="7573477" y="210578"/>
                  <a:pt x="7489091" y="176825"/>
                </a:cubicBezTo>
                <a:cubicBezTo>
                  <a:pt x="7462298" y="166108"/>
                  <a:pt x="7435790" y="154650"/>
                  <a:pt x="7408713" y="144675"/>
                </a:cubicBezTo>
                <a:cubicBezTo>
                  <a:pt x="7384862" y="135888"/>
                  <a:pt x="7360043" y="129825"/>
                  <a:pt x="7336373" y="120563"/>
                </a:cubicBezTo>
                <a:cubicBezTo>
                  <a:pt x="7298370" y="105693"/>
                  <a:pt x="7262559" y="85242"/>
                  <a:pt x="7223844" y="72338"/>
                </a:cubicBezTo>
                <a:cubicBezTo>
                  <a:pt x="7207768" y="66980"/>
                  <a:pt x="7191433" y="62346"/>
                  <a:pt x="7175617" y="56263"/>
                </a:cubicBezTo>
                <a:cubicBezTo>
                  <a:pt x="7156573" y="48938"/>
                  <a:pt x="7138855" y="38150"/>
                  <a:pt x="7119353" y="32150"/>
                </a:cubicBezTo>
                <a:cubicBezTo>
                  <a:pt x="7103776" y="27357"/>
                  <a:pt x="7087062" y="27528"/>
                  <a:pt x="7071126" y="24113"/>
                </a:cubicBezTo>
                <a:cubicBezTo>
                  <a:pt x="7049522" y="19484"/>
                  <a:pt x="7028866" y="9541"/>
                  <a:pt x="7006823" y="8038"/>
                </a:cubicBezTo>
                <a:cubicBezTo>
                  <a:pt x="6910556" y="1474"/>
                  <a:pt x="6813916" y="2679"/>
                  <a:pt x="6717463" y="0"/>
                </a:cubicBezTo>
                <a:cubicBezTo>
                  <a:pt x="6709690" y="288"/>
                  <a:pt x="6433849" y="8365"/>
                  <a:pt x="6379875" y="16075"/>
                </a:cubicBezTo>
                <a:cubicBezTo>
                  <a:pt x="6345772" y="20947"/>
                  <a:pt x="6313739" y="42483"/>
                  <a:pt x="6283422" y="56263"/>
                </a:cubicBezTo>
                <a:cubicBezTo>
                  <a:pt x="6270287" y="62233"/>
                  <a:pt x="6255846" y="65331"/>
                  <a:pt x="6243233" y="72338"/>
                </a:cubicBezTo>
                <a:cubicBezTo>
                  <a:pt x="6231522" y="78843"/>
                  <a:pt x="6222792" y="89945"/>
                  <a:pt x="6211081" y="96450"/>
                </a:cubicBezTo>
                <a:cubicBezTo>
                  <a:pt x="6127544" y="142856"/>
                  <a:pt x="6217007" y="76604"/>
                  <a:pt x="6122666" y="136638"/>
                </a:cubicBezTo>
                <a:cubicBezTo>
                  <a:pt x="6108193" y="145848"/>
                  <a:pt x="6096751" y="159272"/>
                  <a:pt x="6082477" y="168788"/>
                </a:cubicBezTo>
                <a:cubicBezTo>
                  <a:pt x="6056479" y="186119"/>
                  <a:pt x="6027096" y="198267"/>
                  <a:pt x="6002099" y="217013"/>
                </a:cubicBezTo>
                <a:cubicBezTo>
                  <a:pt x="5991382" y="225050"/>
                  <a:pt x="5981434" y="234233"/>
                  <a:pt x="5969947" y="241125"/>
                </a:cubicBezTo>
                <a:cubicBezTo>
                  <a:pt x="5954535" y="250372"/>
                  <a:pt x="5936839" y="255519"/>
                  <a:pt x="5921721" y="265238"/>
                </a:cubicBezTo>
                <a:cubicBezTo>
                  <a:pt x="5899184" y="279726"/>
                  <a:pt x="5880393" y="299679"/>
                  <a:pt x="5857418" y="313463"/>
                </a:cubicBezTo>
                <a:cubicBezTo>
                  <a:pt x="5740655" y="383517"/>
                  <a:pt x="5885539" y="294717"/>
                  <a:pt x="5785078" y="361688"/>
                </a:cubicBezTo>
                <a:cubicBezTo>
                  <a:pt x="5772079" y="370354"/>
                  <a:pt x="5757088" y="376041"/>
                  <a:pt x="5744889" y="385800"/>
                </a:cubicBezTo>
                <a:cubicBezTo>
                  <a:pt x="5730095" y="397635"/>
                  <a:pt x="5719494" y="414153"/>
                  <a:pt x="5704700" y="425988"/>
                </a:cubicBezTo>
                <a:cubicBezTo>
                  <a:pt x="5692501" y="435747"/>
                  <a:pt x="5677146" y="440912"/>
                  <a:pt x="5664511" y="450100"/>
                </a:cubicBezTo>
                <a:cubicBezTo>
                  <a:pt x="5647587" y="462408"/>
                  <a:pt x="5633025" y="477733"/>
                  <a:pt x="5616284" y="490288"/>
                </a:cubicBezTo>
                <a:cubicBezTo>
                  <a:pt x="5600828" y="501880"/>
                  <a:pt x="5583372" y="510659"/>
                  <a:pt x="5568058" y="522438"/>
                </a:cubicBezTo>
                <a:cubicBezTo>
                  <a:pt x="5548479" y="537498"/>
                  <a:pt x="5531713" y="556056"/>
                  <a:pt x="5511793" y="570663"/>
                </a:cubicBezTo>
                <a:cubicBezTo>
                  <a:pt x="5387316" y="661942"/>
                  <a:pt x="5493584" y="572369"/>
                  <a:pt x="5415339" y="634963"/>
                </a:cubicBezTo>
                <a:cubicBezTo>
                  <a:pt x="5385659" y="658707"/>
                  <a:pt x="5324216" y="710301"/>
                  <a:pt x="5286735" y="739451"/>
                </a:cubicBezTo>
                <a:lnTo>
                  <a:pt x="5222432" y="787676"/>
                </a:lnTo>
                <a:cubicBezTo>
                  <a:pt x="5203430" y="806677"/>
                  <a:pt x="5190225" y="822155"/>
                  <a:pt x="5166168" y="835901"/>
                </a:cubicBezTo>
                <a:cubicBezTo>
                  <a:pt x="5158812" y="840104"/>
                  <a:pt x="5150092" y="841259"/>
                  <a:pt x="5142054" y="843938"/>
                </a:cubicBezTo>
                <a:cubicBezTo>
                  <a:pt x="5117837" y="860082"/>
                  <a:pt x="5114345" y="863851"/>
                  <a:pt x="5085790" y="876088"/>
                </a:cubicBezTo>
                <a:cubicBezTo>
                  <a:pt x="5078002" y="879426"/>
                  <a:pt x="5069254" y="880337"/>
                  <a:pt x="5061676" y="884126"/>
                </a:cubicBezTo>
                <a:cubicBezTo>
                  <a:pt x="5047703" y="891112"/>
                  <a:pt x="5036169" y="902899"/>
                  <a:pt x="5021487" y="908238"/>
                </a:cubicBezTo>
                <a:cubicBezTo>
                  <a:pt x="5006171" y="913807"/>
                  <a:pt x="4989196" y="912861"/>
                  <a:pt x="4973260" y="916276"/>
                </a:cubicBezTo>
                <a:cubicBezTo>
                  <a:pt x="4916794" y="928376"/>
                  <a:pt x="4894972" y="938701"/>
                  <a:pt x="4836618" y="948426"/>
                </a:cubicBezTo>
                <a:cubicBezTo>
                  <a:pt x="4812686" y="952414"/>
                  <a:pt x="4788391" y="953784"/>
                  <a:pt x="4764278" y="956463"/>
                </a:cubicBezTo>
                <a:cubicBezTo>
                  <a:pt x="4742719" y="962342"/>
                  <a:pt x="4632352" y="993948"/>
                  <a:pt x="4603522" y="996651"/>
                </a:cubicBezTo>
                <a:cubicBezTo>
                  <a:pt x="4542110" y="1002408"/>
                  <a:pt x="4480275" y="1002009"/>
                  <a:pt x="4418652" y="1004688"/>
                </a:cubicBezTo>
                <a:cubicBezTo>
                  <a:pt x="4361864" y="1003552"/>
                  <a:pt x="3963372" y="998727"/>
                  <a:pt x="3831893" y="988613"/>
                </a:cubicBezTo>
                <a:cubicBezTo>
                  <a:pt x="3623227" y="972562"/>
                  <a:pt x="3770003" y="978868"/>
                  <a:pt x="3655062" y="964501"/>
                </a:cubicBezTo>
                <a:cubicBezTo>
                  <a:pt x="3628344" y="961161"/>
                  <a:pt x="3601402" y="959803"/>
                  <a:pt x="3574684" y="956463"/>
                </a:cubicBezTo>
                <a:cubicBezTo>
                  <a:pt x="3501210" y="947279"/>
                  <a:pt x="3551995" y="951925"/>
                  <a:pt x="3494306" y="940388"/>
                </a:cubicBezTo>
                <a:cubicBezTo>
                  <a:pt x="3478325" y="937192"/>
                  <a:pt x="3462155" y="935030"/>
                  <a:pt x="3446079" y="932351"/>
                </a:cubicBezTo>
                <a:cubicBezTo>
                  <a:pt x="3340681" y="897220"/>
                  <a:pt x="3458451" y="933280"/>
                  <a:pt x="3341587" y="908238"/>
                </a:cubicBezTo>
                <a:cubicBezTo>
                  <a:pt x="3237075" y="885843"/>
                  <a:pt x="3333199" y="900594"/>
                  <a:pt x="3229058" y="868051"/>
                </a:cubicBezTo>
                <a:cubicBezTo>
                  <a:pt x="3205481" y="860684"/>
                  <a:pt x="3180416" y="858946"/>
                  <a:pt x="3156718" y="851976"/>
                </a:cubicBezTo>
                <a:cubicBezTo>
                  <a:pt x="3134757" y="845517"/>
                  <a:pt x="3114133" y="835102"/>
                  <a:pt x="3092416" y="827863"/>
                </a:cubicBezTo>
                <a:cubicBezTo>
                  <a:pt x="2982632" y="791269"/>
                  <a:pt x="3086995" y="831737"/>
                  <a:pt x="2987924" y="795713"/>
                </a:cubicBezTo>
                <a:cubicBezTo>
                  <a:pt x="2974364" y="790782"/>
                  <a:pt x="2960107" y="787061"/>
                  <a:pt x="2947735" y="779638"/>
                </a:cubicBezTo>
                <a:cubicBezTo>
                  <a:pt x="2933024" y="770812"/>
                  <a:pt x="2921270" y="757781"/>
                  <a:pt x="2907546" y="747488"/>
                </a:cubicBezTo>
                <a:cubicBezTo>
                  <a:pt x="2899818" y="741692"/>
                  <a:pt x="2891625" y="736533"/>
                  <a:pt x="2883433" y="731413"/>
                </a:cubicBezTo>
                <a:cubicBezTo>
                  <a:pt x="2870185" y="723133"/>
                  <a:pt x="2855576" y="716892"/>
                  <a:pt x="2843244" y="707301"/>
                </a:cubicBezTo>
                <a:cubicBezTo>
                  <a:pt x="2831280" y="697996"/>
                  <a:pt x="2822928" y="684619"/>
                  <a:pt x="2811093" y="675151"/>
                </a:cubicBezTo>
                <a:cubicBezTo>
                  <a:pt x="2796006" y="663082"/>
                  <a:pt x="2778491" y="654364"/>
                  <a:pt x="2762866" y="643000"/>
                </a:cubicBezTo>
                <a:cubicBezTo>
                  <a:pt x="2707422" y="602678"/>
                  <a:pt x="2743219" y="617697"/>
                  <a:pt x="2698564" y="602813"/>
                </a:cubicBezTo>
                <a:cubicBezTo>
                  <a:pt x="2642448" y="560728"/>
                  <a:pt x="2678394" y="584691"/>
                  <a:pt x="2586034" y="538513"/>
                </a:cubicBezTo>
                <a:lnTo>
                  <a:pt x="2586034" y="538513"/>
                </a:lnTo>
                <a:cubicBezTo>
                  <a:pt x="2510239" y="487984"/>
                  <a:pt x="2567370" y="521287"/>
                  <a:pt x="2497619" y="490288"/>
                </a:cubicBezTo>
                <a:cubicBezTo>
                  <a:pt x="2486669" y="485422"/>
                  <a:pt x="2476834" y="478002"/>
                  <a:pt x="2465467" y="474213"/>
                </a:cubicBezTo>
                <a:cubicBezTo>
                  <a:pt x="2452506" y="469893"/>
                  <a:pt x="2438674" y="468854"/>
                  <a:pt x="2425278" y="466175"/>
                </a:cubicBezTo>
                <a:cubicBezTo>
                  <a:pt x="2414561" y="458138"/>
                  <a:pt x="2404487" y="449163"/>
                  <a:pt x="2393127" y="442063"/>
                </a:cubicBezTo>
                <a:cubicBezTo>
                  <a:pt x="2354354" y="417831"/>
                  <a:pt x="2371667" y="432866"/>
                  <a:pt x="2336863" y="417950"/>
                </a:cubicBezTo>
                <a:cubicBezTo>
                  <a:pt x="2278024" y="392733"/>
                  <a:pt x="2331832" y="408654"/>
                  <a:pt x="2272560" y="393838"/>
                </a:cubicBezTo>
                <a:cubicBezTo>
                  <a:pt x="2205415" y="360266"/>
                  <a:pt x="2278126" y="393096"/>
                  <a:pt x="2200220" y="369725"/>
                </a:cubicBezTo>
                <a:cubicBezTo>
                  <a:pt x="2186400" y="365579"/>
                  <a:pt x="2173591" y="358581"/>
                  <a:pt x="2160031" y="353650"/>
                </a:cubicBezTo>
                <a:cubicBezTo>
                  <a:pt x="2144106" y="347859"/>
                  <a:pt x="2128152" y="342033"/>
                  <a:pt x="2111804" y="337575"/>
                </a:cubicBezTo>
                <a:cubicBezTo>
                  <a:pt x="2041684" y="318452"/>
                  <a:pt x="2098237" y="343772"/>
                  <a:pt x="2007313" y="313463"/>
                </a:cubicBezTo>
                <a:cubicBezTo>
                  <a:pt x="1972667" y="301914"/>
                  <a:pt x="1964229" y="298416"/>
                  <a:pt x="1918897" y="289350"/>
                </a:cubicBezTo>
                <a:cubicBezTo>
                  <a:pt x="1871609" y="279893"/>
                  <a:pt x="1845037" y="283920"/>
                  <a:pt x="1798330" y="265238"/>
                </a:cubicBezTo>
                <a:cubicBezTo>
                  <a:pt x="1784934" y="259880"/>
                  <a:pt x="1771046" y="255615"/>
                  <a:pt x="1758141" y="249163"/>
                </a:cubicBezTo>
                <a:cubicBezTo>
                  <a:pt x="1749501" y="244843"/>
                  <a:pt x="1742668" y="237408"/>
                  <a:pt x="1734028" y="233088"/>
                </a:cubicBezTo>
                <a:cubicBezTo>
                  <a:pt x="1726450" y="229299"/>
                  <a:pt x="1717321" y="229165"/>
                  <a:pt x="1709914" y="225050"/>
                </a:cubicBezTo>
                <a:cubicBezTo>
                  <a:pt x="1693025" y="215668"/>
                  <a:pt x="1677763" y="203617"/>
                  <a:pt x="1661688" y="192900"/>
                </a:cubicBezTo>
                <a:cubicBezTo>
                  <a:pt x="1653650" y="187542"/>
                  <a:pt x="1646215" y="181145"/>
                  <a:pt x="1637574" y="176825"/>
                </a:cubicBezTo>
                <a:lnTo>
                  <a:pt x="1645612" y="176825"/>
                </a:lnTo>
                <a:close/>
              </a:path>
            </a:pathLst>
          </a:custGeom>
          <a:noFill/>
          <a:ln w="57150" cmpd="sng">
            <a:solidFill>
              <a:srgbClr val="FF66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85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76400"/>
          </a:xfrm>
        </p:spPr>
        <p:txBody>
          <a:bodyPr/>
          <a:lstStyle/>
          <a:p>
            <a:r>
              <a:rPr lang="en-US" dirty="0" smtClean="0"/>
              <a:t>Example Using Joins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09800"/>
            <a:ext cx="8229600" cy="4267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/>
              <a:t>“What are the names of the variables that have been measured in the Logan River at Mendon Road?”</a:t>
            </a:r>
          </a:p>
        </p:txBody>
      </p:sp>
    </p:spTree>
    <p:extLst>
      <p:ext uri="{BB962C8B-B14F-4D97-AF65-F5344CB8AC3E}">
        <p14:creationId xmlns:p14="http://schemas.microsoft.com/office/powerpoint/2010/main" val="3947383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jeff\Desktop\ODM\ODM1.1.1SchemaDiagram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05" y="914400"/>
            <a:ext cx="9120395" cy="586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3605" y="76200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Example Using Joins</a:t>
            </a:r>
            <a:endParaRPr lang="en-US" sz="3600" dirty="0"/>
          </a:p>
        </p:txBody>
      </p:sp>
      <p:sp>
        <p:nvSpPr>
          <p:cNvPr id="2" name="Rectangle 1"/>
          <p:cNvSpPr/>
          <p:nvPr/>
        </p:nvSpPr>
        <p:spPr>
          <a:xfrm>
            <a:off x="1676400" y="1066800"/>
            <a:ext cx="1219200" cy="1676400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333404" y="4438696"/>
            <a:ext cx="1219200" cy="1524000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352800" y="2590800"/>
            <a:ext cx="1371600" cy="1828800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2921000" y="2196353"/>
            <a:ext cx="835669" cy="366059"/>
          </a:xfrm>
          <a:custGeom>
            <a:avLst/>
            <a:gdLst>
              <a:gd name="connsiteX0" fmla="*/ 0 w 835669"/>
              <a:gd name="connsiteY0" fmla="*/ 0 h 366059"/>
              <a:gd name="connsiteX1" fmla="*/ 119529 w 835669"/>
              <a:gd name="connsiteY1" fmla="*/ 14941 h 366059"/>
              <a:gd name="connsiteX2" fmla="*/ 209176 w 835669"/>
              <a:gd name="connsiteY2" fmla="*/ 29882 h 366059"/>
              <a:gd name="connsiteX3" fmla="*/ 224118 w 835669"/>
              <a:gd name="connsiteY3" fmla="*/ 156882 h 366059"/>
              <a:gd name="connsiteX4" fmla="*/ 231588 w 835669"/>
              <a:gd name="connsiteY4" fmla="*/ 231588 h 366059"/>
              <a:gd name="connsiteX5" fmla="*/ 597647 w 835669"/>
              <a:gd name="connsiteY5" fmla="*/ 239059 h 366059"/>
              <a:gd name="connsiteX6" fmla="*/ 709706 w 835669"/>
              <a:gd name="connsiteY6" fmla="*/ 246529 h 366059"/>
              <a:gd name="connsiteX7" fmla="*/ 776941 w 835669"/>
              <a:gd name="connsiteY7" fmla="*/ 261471 h 366059"/>
              <a:gd name="connsiteX8" fmla="*/ 829235 w 835669"/>
              <a:gd name="connsiteY8" fmla="*/ 268941 h 366059"/>
              <a:gd name="connsiteX9" fmla="*/ 829235 w 835669"/>
              <a:gd name="connsiteY9" fmla="*/ 366059 h 366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5669" h="366059">
                <a:moveTo>
                  <a:pt x="0" y="0"/>
                </a:moveTo>
                <a:cubicBezTo>
                  <a:pt x="196984" y="17909"/>
                  <a:pt x="8042" y="-2211"/>
                  <a:pt x="119529" y="14941"/>
                </a:cubicBezTo>
                <a:cubicBezTo>
                  <a:pt x="210465" y="28931"/>
                  <a:pt x="149086" y="14861"/>
                  <a:pt x="209176" y="29882"/>
                </a:cubicBezTo>
                <a:cubicBezTo>
                  <a:pt x="234060" y="278708"/>
                  <a:pt x="202089" y="-30369"/>
                  <a:pt x="224118" y="156882"/>
                </a:cubicBezTo>
                <a:cubicBezTo>
                  <a:pt x="227042" y="181737"/>
                  <a:pt x="207146" y="226211"/>
                  <a:pt x="231588" y="231588"/>
                </a:cubicBezTo>
                <a:cubicBezTo>
                  <a:pt x="350783" y="257811"/>
                  <a:pt x="475627" y="236569"/>
                  <a:pt x="597647" y="239059"/>
                </a:cubicBezTo>
                <a:cubicBezTo>
                  <a:pt x="635000" y="241549"/>
                  <a:pt x="672439" y="242980"/>
                  <a:pt x="709706" y="246529"/>
                </a:cubicBezTo>
                <a:cubicBezTo>
                  <a:pt x="816491" y="256699"/>
                  <a:pt x="711984" y="248480"/>
                  <a:pt x="776941" y="261471"/>
                </a:cubicBezTo>
                <a:cubicBezTo>
                  <a:pt x="794207" y="264924"/>
                  <a:pt x="821360" y="253192"/>
                  <a:pt x="829235" y="268941"/>
                </a:cubicBezTo>
                <a:cubicBezTo>
                  <a:pt x="843712" y="297896"/>
                  <a:pt x="829235" y="333686"/>
                  <a:pt x="829235" y="366059"/>
                </a:cubicBezTo>
              </a:path>
            </a:pathLst>
          </a:cu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2599765" y="3443941"/>
            <a:ext cx="739588" cy="1516530"/>
          </a:xfrm>
          <a:custGeom>
            <a:avLst/>
            <a:gdLst>
              <a:gd name="connsiteX0" fmla="*/ 739588 w 739588"/>
              <a:gd name="connsiteY0" fmla="*/ 22412 h 1516530"/>
              <a:gd name="connsiteX1" fmla="*/ 635000 w 739588"/>
              <a:gd name="connsiteY1" fmla="*/ 14941 h 1516530"/>
              <a:gd name="connsiteX2" fmla="*/ 612588 w 739588"/>
              <a:gd name="connsiteY2" fmla="*/ 7471 h 1516530"/>
              <a:gd name="connsiteX3" fmla="*/ 582706 w 739588"/>
              <a:gd name="connsiteY3" fmla="*/ 0 h 1516530"/>
              <a:gd name="connsiteX4" fmla="*/ 381000 w 739588"/>
              <a:gd name="connsiteY4" fmla="*/ 7471 h 1516530"/>
              <a:gd name="connsiteX5" fmla="*/ 358588 w 739588"/>
              <a:gd name="connsiteY5" fmla="*/ 14941 h 1516530"/>
              <a:gd name="connsiteX6" fmla="*/ 209176 w 739588"/>
              <a:gd name="connsiteY6" fmla="*/ 22412 h 1516530"/>
              <a:gd name="connsiteX7" fmla="*/ 216647 w 739588"/>
              <a:gd name="connsiteY7" fmla="*/ 74706 h 1516530"/>
              <a:gd name="connsiteX8" fmla="*/ 231588 w 739588"/>
              <a:gd name="connsiteY8" fmla="*/ 119530 h 1516530"/>
              <a:gd name="connsiteX9" fmla="*/ 224117 w 739588"/>
              <a:gd name="connsiteY9" fmla="*/ 246530 h 1516530"/>
              <a:gd name="connsiteX10" fmla="*/ 216647 w 739588"/>
              <a:gd name="connsiteY10" fmla="*/ 276412 h 1516530"/>
              <a:gd name="connsiteX11" fmla="*/ 194235 w 739588"/>
              <a:gd name="connsiteY11" fmla="*/ 351118 h 1516530"/>
              <a:gd name="connsiteX12" fmla="*/ 201706 w 739588"/>
              <a:gd name="connsiteY12" fmla="*/ 702235 h 1516530"/>
              <a:gd name="connsiteX13" fmla="*/ 209176 w 739588"/>
              <a:gd name="connsiteY13" fmla="*/ 791883 h 1516530"/>
              <a:gd name="connsiteX14" fmla="*/ 201706 w 739588"/>
              <a:gd name="connsiteY14" fmla="*/ 1083235 h 1516530"/>
              <a:gd name="connsiteX15" fmla="*/ 186764 w 739588"/>
              <a:gd name="connsiteY15" fmla="*/ 1516530 h 1516530"/>
              <a:gd name="connsiteX16" fmla="*/ 0 w 739588"/>
              <a:gd name="connsiteY16" fmla="*/ 1509059 h 1516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39588" h="1516530">
                <a:moveTo>
                  <a:pt x="739588" y="22412"/>
                </a:moveTo>
                <a:cubicBezTo>
                  <a:pt x="704725" y="19922"/>
                  <a:pt x="669712" y="19025"/>
                  <a:pt x="635000" y="14941"/>
                </a:cubicBezTo>
                <a:cubicBezTo>
                  <a:pt x="627179" y="14021"/>
                  <a:pt x="620160" y="9634"/>
                  <a:pt x="612588" y="7471"/>
                </a:cubicBezTo>
                <a:cubicBezTo>
                  <a:pt x="602716" y="4650"/>
                  <a:pt x="592667" y="2490"/>
                  <a:pt x="582706" y="0"/>
                </a:cubicBezTo>
                <a:cubicBezTo>
                  <a:pt x="515471" y="2490"/>
                  <a:pt x="448132" y="2996"/>
                  <a:pt x="381000" y="7471"/>
                </a:cubicBezTo>
                <a:cubicBezTo>
                  <a:pt x="373143" y="7995"/>
                  <a:pt x="366433" y="14259"/>
                  <a:pt x="358588" y="14941"/>
                </a:cubicBezTo>
                <a:cubicBezTo>
                  <a:pt x="308909" y="19261"/>
                  <a:pt x="258980" y="19922"/>
                  <a:pt x="209176" y="22412"/>
                </a:cubicBezTo>
                <a:cubicBezTo>
                  <a:pt x="211666" y="39843"/>
                  <a:pt x="212688" y="57549"/>
                  <a:pt x="216647" y="74706"/>
                </a:cubicBezTo>
                <a:cubicBezTo>
                  <a:pt x="220188" y="90052"/>
                  <a:pt x="231588" y="119530"/>
                  <a:pt x="231588" y="119530"/>
                </a:cubicBezTo>
                <a:cubicBezTo>
                  <a:pt x="229098" y="161863"/>
                  <a:pt x="228137" y="204314"/>
                  <a:pt x="224117" y="246530"/>
                </a:cubicBezTo>
                <a:cubicBezTo>
                  <a:pt x="223144" y="256751"/>
                  <a:pt x="219597" y="266578"/>
                  <a:pt x="216647" y="276412"/>
                </a:cubicBezTo>
                <a:cubicBezTo>
                  <a:pt x="189360" y="367370"/>
                  <a:pt x="211458" y="282229"/>
                  <a:pt x="194235" y="351118"/>
                </a:cubicBezTo>
                <a:cubicBezTo>
                  <a:pt x="196725" y="468157"/>
                  <a:pt x="197740" y="585237"/>
                  <a:pt x="201706" y="702235"/>
                </a:cubicBezTo>
                <a:cubicBezTo>
                  <a:pt x="202722" y="732204"/>
                  <a:pt x="209176" y="761897"/>
                  <a:pt x="209176" y="791883"/>
                </a:cubicBezTo>
                <a:cubicBezTo>
                  <a:pt x="209176" y="889032"/>
                  <a:pt x="204018" y="986113"/>
                  <a:pt x="201706" y="1083235"/>
                </a:cubicBezTo>
                <a:cubicBezTo>
                  <a:pt x="192667" y="1462878"/>
                  <a:pt x="203077" y="1304467"/>
                  <a:pt x="186764" y="1516530"/>
                </a:cubicBezTo>
                <a:cubicBezTo>
                  <a:pt x="54854" y="1507107"/>
                  <a:pt x="117127" y="1509059"/>
                  <a:pt x="0" y="1509059"/>
                </a:cubicBezTo>
              </a:path>
            </a:pathLst>
          </a:cu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/>
          <p:cNvCxnSpPr>
            <a:stCxn id="18" idx="1"/>
          </p:cNvCxnSpPr>
          <p:nvPr/>
        </p:nvCxnSpPr>
        <p:spPr>
          <a:xfrm flipH="1">
            <a:off x="3276600" y="1740188"/>
            <a:ext cx="990600" cy="545812"/>
          </a:xfrm>
          <a:prstGeom prst="straightConnector1">
            <a:avLst/>
          </a:prstGeom>
          <a:ln w="762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267200" y="1447800"/>
            <a:ext cx="2667000" cy="584776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Join on </a:t>
            </a:r>
            <a:r>
              <a:rPr lang="en-US" sz="3200" b="1" dirty="0" err="1" smtClean="0"/>
              <a:t>SiteID</a:t>
            </a:r>
            <a:endParaRPr lang="en-US" sz="3200" b="1" dirty="0"/>
          </a:p>
        </p:txBody>
      </p:sp>
      <p:cxnSp>
        <p:nvCxnSpPr>
          <p:cNvPr id="20" name="Straight Arrow Connector 19"/>
          <p:cNvCxnSpPr/>
          <p:nvPr/>
        </p:nvCxnSpPr>
        <p:spPr>
          <a:xfrm flipH="1" flipV="1">
            <a:off x="2895600" y="4724400"/>
            <a:ext cx="1143000" cy="457200"/>
          </a:xfrm>
          <a:prstGeom prst="straightConnector1">
            <a:avLst/>
          </a:prstGeom>
          <a:ln w="762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962400" y="4876800"/>
            <a:ext cx="3429000" cy="584776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Join on </a:t>
            </a:r>
            <a:r>
              <a:rPr lang="en-US" sz="3200" b="1" dirty="0" err="1" smtClean="0"/>
              <a:t>VariableID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978036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8" grpId="0" animBg="1"/>
      <p:bldP spid="2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219200"/>
          </a:xfrm>
        </p:spPr>
        <p:txBody>
          <a:bodyPr/>
          <a:lstStyle/>
          <a:p>
            <a:r>
              <a:rPr lang="en-US" dirty="0" smtClean="0"/>
              <a:t>Example Using Joins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2578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“What are the names of the variables that have been measured in the Logan River at Mendon Road?”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3100" b="1" dirty="0" smtClean="0">
                <a:solidFill>
                  <a:srgbClr val="0000FF"/>
                </a:solidFill>
              </a:rPr>
              <a:t>SELECT</a:t>
            </a:r>
            <a:r>
              <a:rPr lang="en-US" sz="3100" dirty="0" smtClean="0">
                <a:solidFill>
                  <a:srgbClr val="0000FF"/>
                </a:solidFill>
              </a:rPr>
              <a:t> </a:t>
            </a:r>
            <a:r>
              <a:rPr lang="en-US" sz="3100" b="1" dirty="0" smtClean="0">
                <a:solidFill>
                  <a:srgbClr val="0000FF"/>
                </a:solidFill>
              </a:rPr>
              <a:t>DISTINCT</a:t>
            </a:r>
            <a:r>
              <a:rPr lang="en-US" sz="3100" dirty="0" smtClean="0">
                <a:solidFill>
                  <a:srgbClr val="0000FF"/>
                </a:solidFill>
              </a:rPr>
              <a:t> </a:t>
            </a:r>
            <a:r>
              <a:rPr lang="en-US" sz="3100" dirty="0" err="1" smtClean="0">
                <a:solidFill>
                  <a:srgbClr val="000000"/>
                </a:solidFill>
              </a:rPr>
              <a:t>Sites.SiteCode</a:t>
            </a:r>
            <a:r>
              <a:rPr lang="en-US" sz="3100" dirty="0" smtClean="0">
                <a:solidFill>
                  <a:srgbClr val="000000"/>
                </a:solidFill>
              </a:rPr>
              <a:t>, </a:t>
            </a:r>
            <a:r>
              <a:rPr lang="en-US" sz="3100" dirty="0" err="1" smtClean="0">
                <a:solidFill>
                  <a:srgbClr val="000000"/>
                </a:solidFill>
              </a:rPr>
              <a:t>Sites.SiteName</a:t>
            </a:r>
            <a:r>
              <a:rPr lang="en-US" sz="3100" dirty="0" smtClean="0">
                <a:solidFill>
                  <a:srgbClr val="000000"/>
                </a:solidFill>
              </a:rPr>
              <a:t>,   </a:t>
            </a:r>
          </a:p>
          <a:p>
            <a:pPr marL="0" indent="0">
              <a:buNone/>
            </a:pPr>
            <a:r>
              <a:rPr lang="en-US" sz="3100" dirty="0">
                <a:solidFill>
                  <a:srgbClr val="000000"/>
                </a:solidFill>
              </a:rPr>
              <a:t> </a:t>
            </a:r>
            <a:r>
              <a:rPr lang="en-US" sz="3100" dirty="0" smtClean="0">
                <a:solidFill>
                  <a:srgbClr val="000000"/>
                </a:solidFill>
              </a:rPr>
              <a:t>    </a:t>
            </a:r>
            <a:r>
              <a:rPr lang="en-US" sz="3100" dirty="0" err="1" smtClean="0">
                <a:solidFill>
                  <a:srgbClr val="000000"/>
                </a:solidFill>
              </a:rPr>
              <a:t>Variables.VariableName</a:t>
            </a:r>
            <a:endParaRPr lang="en-US" sz="31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3100" b="1" dirty="0" smtClean="0">
                <a:solidFill>
                  <a:srgbClr val="0000FF"/>
                </a:solidFill>
              </a:rPr>
              <a:t>FROM</a:t>
            </a:r>
            <a:r>
              <a:rPr lang="en-US" sz="3100" dirty="0" smtClean="0">
                <a:solidFill>
                  <a:srgbClr val="0000FF"/>
                </a:solidFill>
              </a:rPr>
              <a:t> </a:t>
            </a:r>
            <a:r>
              <a:rPr lang="en-US" sz="3100" dirty="0" smtClean="0">
                <a:solidFill>
                  <a:srgbClr val="000000"/>
                </a:solidFill>
              </a:rPr>
              <a:t>Sites</a:t>
            </a:r>
          </a:p>
          <a:p>
            <a:pPr marL="0" indent="0">
              <a:buNone/>
            </a:pPr>
            <a:r>
              <a:rPr lang="en-US" sz="3100" b="1" dirty="0">
                <a:solidFill>
                  <a:srgbClr val="000000"/>
                </a:solidFill>
              </a:rPr>
              <a:t> </a:t>
            </a:r>
            <a:r>
              <a:rPr lang="en-US" sz="3100" b="1" dirty="0" smtClean="0">
                <a:solidFill>
                  <a:srgbClr val="000000"/>
                </a:solidFill>
              </a:rPr>
              <a:t>    </a:t>
            </a:r>
            <a:r>
              <a:rPr lang="en-US" sz="3100" b="1" dirty="0" smtClean="0">
                <a:solidFill>
                  <a:srgbClr val="0000FF"/>
                </a:solidFill>
              </a:rPr>
              <a:t>INNER JOIN</a:t>
            </a:r>
            <a:r>
              <a:rPr lang="en-US" sz="3100" dirty="0" smtClean="0">
                <a:solidFill>
                  <a:srgbClr val="0000FF"/>
                </a:solidFill>
              </a:rPr>
              <a:t> </a:t>
            </a:r>
            <a:r>
              <a:rPr lang="en-US" sz="3100" dirty="0" err="1" smtClean="0">
                <a:solidFill>
                  <a:srgbClr val="000000"/>
                </a:solidFill>
              </a:rPr>
              <a:t>DataValues</a:t>
            </a:r>
            <a:endParaRPr lang="en-US" sz="31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3100" dirty="0">
                <a:solidFill>
                  <a:srgbClr val="000000"/>
                </a:solidFill>
              </a:rPr>
              <a:t> </a:t>
            </a:r>
            <a:r>
              <a:rPr lang="en-US" sz="3100" dirty="0" smtClean="0">
                <a:solidFill>
                  <a:srgbClr val="000000"/>
                </a:solidFill>
              </a:rPr>
              <a:t>   </a:t>
            </a:r>
            <a:r>
              <a:rPr lang="en-US" sz="3100" dirty="0" smtClean="0">
                <a:solidFill>
                  <a:srgbClr val="FF0000"/>
                </a:solidFill>
              </a:rPr>
              <a:t> </a:t>
            </a:r>
            <a:r>
              <a:rPr lang="en-US" sz="3100" b="1" dirty="0" smtClean="0">
                <a:solidFill>
                  <a:srgbClr val="0000FF"/>
                </a:solidFill>
              </a:rPr>
              <a:t>ON</a:t>
            </a:r>
            <a:r>
              <a:rPr lang="en-US" sz="3100" dirty="0" smtClean="0">
                <a:solidFill>
                  <a:srgbClr val="FF0000"/>
                </a:solidFill>
              </a:rPr>
              <a:t> </a:t>
            </a:r>
            <a:r>
              <a:rPr lang="en-US" sz="3100" dirty="0" err="1" smtClean="0">
                <a:solidFill>
                  <a:srgbClr val="000000"/>
                </a:solidFill>
              </a:rPr>
              <a:t>Sites.SiteID</a:t>
            </a:r>
            <a:r>
              <a:rPr lang="en-US" sz="3100" dirty="0" smtClean="0">
                <a:solidFill>
                  <a:srgbClr val="000000"/>
                </a:solidFill>
              </a:rPr>
              <a:t> = </a:t>
            </a:r>
            <a:r>
              <a:rPr lang="en-US" sz="3100" dirty="0" err="1" smtClean="0">
                <a:solidFill>
                  <a:srgbClr val="000000"/>
                </a:solidFill>
              </a:rPr>
              <a:t>DataValues.SiteID</a:t>
            </a:r>
            <a:endParaRPr lang="en-US" sz="31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3100" b="1" dirty="0">
                <a:solidFill>
                  <a:srgbClr val="000000"/>
                </a:solidFill>
              </a:rPr>
              <a:t> </a:t>
            </a:r>
            <a:r>
              <a:rPr lang="en-US" sz="3100" b="1" dirty="0" smtClean="0">
                <a:solidFill>
                  <a:srgbClr val="000000"/>
                </a:solidFill>
              </a:rPr>
              <a:t>    </a:t>
            </a:r>
            <a:r>
              <a:rPr lang="en-US" sz="3100" b="1" dirty="0" smtClean="0">
                <a:solidFill>
                  <a:srgbClr val="0000FF"/>
                </a:solidFill>
              </a:rPr>
              <a:t>INNER JOIN</a:t>
            </a:r>
            <a:r>
              <a:rPr lang="en-US" sz="3100" dirty="0" smtClean="0">
                <a:solidFill>
                  <a:srgbClr val="0000FF"/>
                </a:solidFill>
              </a:rPr>
              <a:t> </a:t>
            </a:r>
            <a:r>
              <a:rPr lang="en-US" sz="3100" dirty="0" smtClean="0">
                <a:solidFill>
                  <a:srgbClr val="000000"/>
                </a:solidFill>
              </a:rPr>
              <a:t>Variables</a:t>
            </a:r>
          </a:p>
          <a:p>
            <a:pPr marL="0" indent="0">
              <a:buNone/>
            </a:pPr>
            <a:r>
              <a:rPr lang="en-US" sz="3100" b="1" dirty="0">
                <a:solidFill>
                  <a:srgbClr val="000000"/>
                </a:solidFill>
              </a:rPr>
              <a:t> </a:t>
            </a:r>
            <a:r>
              <a:rPr lang="en-US" sz="3100" b="1" dirty="0" smtClean="0">
                <a:solidFill>
                  <a:srgbClr val="000000"/>
                </a:solidFill>
              </a:rPr>
              <a:t>    </a:t>
            </a:r>
            <a:r>
              <a:rPr lang="en-US" sz="3100" b="1" dirty="0" smtClean="0">
                <a:solidFill>
                  <a:srgbClr val="0000FF"/>
                </a:solidFill>
              </a:rPr>
              <a:t>ON</a:t>
            </a:r>
            <a:r>
              <a:rPr lang="en-US" sz="3100" dirty="0" smtClean="0">
                <a:solidFill>
                  <a:srgbClr val="FF0000"/>
                </a:solidFill>
              </a:rPr>
              <a:t> </a:t>
            </a:r>
            <a:r>
              <a:rPr lang="en-US" sz="3100" dirty="0" err="1" smtClean="0">
                <a:solidFill>
                  <a:srgbClr val="000000"/>
                </a:solidFill>
              </a:rPr>
              <a:t>DataValues.VariableID</a:t>
            </a:r>
            <a:r>
              <a:rPr lang="en-US" sz="3100" dirty="0" smtClean="0">
                <a:solidFill>
                  <a:srgbClr val="000000"/>
                </a:solidFill>
              </a:rPr>
              <a:t> = </a:t>
            </a:r>
            <a:r>
              <a:rPr lang="en-US" sz="3100" dirty="0" err="1" smtClean="0">
                <a:solidFill>
                  <a:srgbClr val="000000"/>
                </a:solidFill>
              </a:rPr>
              <a:t>Variables.VariableID</a:t>
            </a:r>
            <a:endParaRPr lang="en-US" sz="31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3100" b="1" dirty="0" smtClean="0">
                <a:solidFill>
                  <a:srgbClr val="0000FF"/>
                </a:solidFill>
              </a:rPr>
              <a:t>WHERE</a:t>
            </a:r>
            <a:r>
              <a:rPr lang="en-US" sz="3100" dirty="0" smtClean="0">
                <a:solidFill>
                  <a:srgbClr val="0000FF"/>
                </a:solidFill>
              </a:rPr>
              <a:t> </a:t>
            </a:r>
            <a:r>
              <a:rPr lang="en-US" sz="3100" dirty="0" err="1" smtClean="0">
                <a:solidFill>
                  <a:srgbClr val="000000"/>
                </a:solidFill>
              </a:rPr>
              <a:t>Sites.SiteCode</a:t>
            </a:r>
            <a:r>
              <a:rPr lang="en-US" sz="3100" dirty="0" smtClean="0">
                <a:solidFill>
                  <a:srgbClr val="000000"/>
                </a:solidFill>
              </a:rPr>
              <a:t> =</a:t>
            </a:r>
            <a:r>
              <a:rPr lang="en-US" sz="3100" dirty="0" smtClean="0">
                <a:solidFill>
                  <a:srgbClr val="FF0000"/>
                </a:solidFill>
              </a:rPr>
              <a:t> </a:t>
            </a:r>
            <a:r>
              <a:rPr lang="en-US" sz="3100" dirty="0">
                <a:solidFill>
                  <a:srgbClr val="008000"/>
                </a:solidFill>
              </a:rPr>
              <a:t>'</a:t>
            </a:r>
            <a:r>
              <a:rPr lang="en-US" sz="3100" dirty="0" err="1">
                <a:solidFill>
                  <a:srgbClr val="008000"/>
                </a:solidFill>
              </a:rPr>
              <a:t>LR_Mendon_AA</a:t>
            </a:r>
            <a:r>
              <a:rPr lang="en-US" sz="3100" dirty="0" smtClean="0">
                <a:solidFill>
                  <a:srgbClr val="008000"/>
                </a:solidFill>
              </a:rPr>
              <a:t>'</a:t>
            </a:r>
          </a:p>
          <a:p>
            <a:pPr marL="0" indent="0">
              <a:buNone/>
            </a:pPr>
            <a:r>
              <a:rPr lang="en-US" sz="3100" b="1" dirty="0" smtClean="0">
                <a:solidFill>
                  <a:srgbClr val="0000FF"/>
                </a:solidFill>
              </a:rPr>
              <a:t>ORDER BY </a:t>
            </a:r>
            <a:r>
              <a:rPr lang="en-US" sz="3100" dirty="0" err="1" smtClean="0">
                <a:solidFill>
                  <a:srgbClr val="000000"/>
                </a:solidFill>
              </a:rPr>
              <a:t>VariableName</a:t>
            </a:r>
            <a:r>
              <a:rPr lang="en-US" sz="3100" dirty="0" smtClean="0">
                <a:solidFill>
                  <a:srgbClr val="FF0000"/>
                </a:solidFill>
              </a:rPr>
              <a:t> </a:t>
            </a:r>
            <a:r>
              <a:rPr lang="en-US" sz="3100" dirty="0" smtClean="0">
                <a:solidFill>
                  <a:srgbClr val="0000FF"/>
                </a:solidFill>
              </a:rPr>
              <a:t>ASC</a:t>
            </a:r>
            <a:r>
              <a:rPr lang="en-US" sz="3100" dirty="0" smtClean="0">
                <a:solidFill>
                  <a:srgbClr val="000000"/>
                </a:solidFill>
              </a:rPr>
              <a:t>;</a:t>
            </a:r>
          </a:p>
          <a:p>
            <a:pPr marL="0" indent="0">
              <a:buNone/>
            </a:pPr>
            <a:endParaRPr lang="en-US" sz="2100" dirty="0" smtClean="0">
              <a:solidFill>
                <a:srgbClr val="FF0000"/>
              </a:solidFill>
            </a:endParaRPr>
          </a:p>
          <a:p>
            <a:r>
              <a:rPr lang="en-US" sz="3100" dirty="0" smtClean="0"/>
              <a:t>“</a:t>
            </a:r>
            <a:r>
              <a:rPr lang="en-US" sz="3100" dirty="0" smtClean="0">
                <a:solidFill>
                  <a:srgbClr val="0000FF"/>
                </a:solidFill>
              </a:rPr>
              <a:t>DISTINCT</a:t>
            </a:r>
            <a:r>
              <a:rPr lang="en-US" sz="3100" dirty="0" smtClean="0"/>
              <a:t>” ensures that I only get unique combinations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781800" y="2286000"/>
            <a:ext cx="213360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Select what we want in the output.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67200" y="2983468"/>
            <a:ext cx="21336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FROM the left table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86400" y="3352800"/>
            <a:ext cx="320040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INNER JOIN to the right table on the common field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96000" y="4876800"/>
            <a:ext cx="266700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Specify criteria and sort output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7316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Retrieve </a:t>
            </a:r>
            <a:r>
              <a:rPr lang="en-US" dirty="0"/>
              <a:t>and use data from data models used in Hydrology such as the Observations Data Model (ODM</a:t>
            </a:r>
            <a:r>
              <a:rPr lang="en-US" dirty="0" smtClean="0"/>
              <a:t>)</a:t>
            </a:r>
          </a:p>
          <a:p>
            <a:r>
              <a:rPr lang="en-US" dirty="0" smtClean="0"/>
              <a:t>Introduce the syntax of Structured Query Language (SQL) for common query types</a:t>
            </a:r>
            <a:endParaRPr lang="en-US" dirty="0"/>
          </a:p>
          <a:p>
            <a:r>
              <a:rPr lang="en-US" dirty="0" smtClean="0"/>
              <a:t>Construct SQL queries to retrieve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388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Quick Summary: Formulating a SQL Statement</a:t>
            </a:r>
            <a:endParaRPr lang="en-US" sz="32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4493068"/>
              </p:ext>
            </p:extLst>
          </p:nvPr>
        </p:nvGraphicFramePr>
        <p:xfrm>
          <a:off x="457200" y="1397000"/>
          <a:ext cx="8229600" cy="5080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1360473"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chemeClr val="tx1"/>
                          </a:solidFill>
                        </a:rPr>
                        <a:t>1. Identify the field(s) containing</a:t>
                      </a:r>
                      <a:r>
                        <a:rPr lang="en-US" sz="2400" b="0" baseline="0" dirty="0" smtClean="0">
                          <a:solidFill>
                            <a:schemeClr val="tx1"/>
                          </a:solidFill>
                        </a:rPr>
                        <a:t> the source data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SELECT</a:t>
                      </a:r>
                      <a:r>
                        <a:rPr lang="en-US" sz="2400" b="0" dirty="0" smtClean="0">
                          <a:solidFill>
                            <a:schemeClr val="tx1"/>
                          </a:solidFill>
                        </a:rPr>
                        <a:t> Field_1, Field_2, </a:t>
                      </a:r>
                      <a:r>
                        <a:rPr lang="en-US" sz="2400" b="0" dirty="0" err="1" smtClean="0">
                          <a:solidFill>
                            <a:schemeClr val="tx1"/>
                          </a:solidFill>
                        </a:rPr>
                        <a:t>Field_n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</a:tr>
              <a:tr h="1360473"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chemeClr val="tx1"/>
                          </a:solidFill>
                        </a:rPr>
                        <a:t>2. Identify the table(s) where the fields are located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FROM</a:t>
                      </a:r>
                      <a:r>
                        <a:rPr lang="en-US" sz="2400" b="0" dirty="0" smtClean="0">
                          <a:solidFill>
                            <a:schemeClr val="tx1"/>
                          </a:solidFill>
                        </a:rPr>
                        <a:t> Table_1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</a:tr>
              <a:tr h="998582"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chemeClr val="tx1"/>
                          </a:solidFill>
                        </a:rPr>
                        <a:t>3. Specify criteria</a:t>
                      </a:r>
                      <a:r>
                        <a:rPr lang="en-US" sz="2400" b="0" baseline="0" dirty="0" smtClean="0">
                          <a:solidFill>
                            <a:schemeClr val="tx1"/>
                          </a:solidFill>
                        </a:rPr>
                        <a:t> to narrow the results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WHERE</a:t>
                      </a:r>
                      <a:r>
                        <a:rPr lang="en-US" sz="2400" b="0" dirty="0" smtClean="0">
                          <a:solidFill>
                            <a:schemeClr val="tx1"/>
                          </a:solidFill>
                        </a:rPr>
                        <a:t> Field_1 = </a:t>
                      </a:r>
                      <a:r>
                        <a:rPr lang="en-US" sz="2400" b="0" dirty="0" err="1" smtClean="0">
                          <a:solidFill>
                            <a:schemeClr val="tx1"/>
                          </a:solidFill>
                        </a:rPr>
                        <a:t>SomeCriteria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</a:tr>
              <a:tr h="1360473"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chemeClr val="tx1"/>
                          </a:solidFill>
                        </a:rPr>
                        <a:t>4. Determine</a:t>
                      </a:r>
                      <a:r>
                        <a:rPr lang="en-US" sz="2400" b="0" baseline="0" dirty="0" smtClean="0">
                          <a:solidFill>
                            <a:schemeClr val="tx1"/>
                          </a:solidFill>
                        </a:rPr>
                        <a:t> the order to present records in the results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ORDER BY</a:t>
                      </a:r>
                      <a:r>
                        <a:rPr lang="en-US" sz="2400" b="0" dirty="0" smtClean="0">
                          <a:solidFill>
                            <a:schemeClr val="tx1"/>
                          </a:solidFill>
                        </a:rPr>
                        <a:t> Field_1 ASC</a:t>
                      </a:r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9333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Challenge Query </a:t>
            </a:r>
            <a:r>
              <a:rPr lang="en-US" sz="6000" dirty="0"/>
              <a:t>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8800"/>
            <a:ext cx="8229600" cy="42973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4400" dirty="0" smtClean="0"/>
              <a:t>Select the quality controlled (</a:t>
            </a:r>
            <a:r>
              <a:rPr lang="en-US" sz="4400" dirty="0" err="1" smtClean="0"/>
              <a:t>QualityControlLevelID</a:t>
            </a:r>
            <a:r>
              <a:rPr lang="en-US" sz="4400" dirty="0" smtClean="0"/>
              <a:t> = 1) median turbidity (</a:t>
            </a:r>
            <a:r>
              <a:rPr lang="en-US" sz="4400" dirty="0" err="1" smtClean="0"/>
              <a:t>VariableID</a:t>
            </a:r>
            <a:r>
              <a:rPr lang="en-US" sz="4400" dirty="0" smtClean="0"/>
              <a:t> = 66) data values for the Logan River at Mendon Road (</a:t>
            </a:r>
            <a:r>
              <a:rPr lang="en-US" sz="4400" dirty="0" err="1" smtClean="0"/>
              <a:t>SiteID</a:t>
            </a:r>
            <a:r>
              <a:rPr lang="en-US" sz="4400" dirty="0" smtClean="0"/>
              <a:t> = 2).</a:t>
            </a:r>
          </a:p>
          <a:p>
            <a:pPr marL="0" indent="0">
              <a:buNone/>
            </a:pPr>
            <a:endParaRPr lang="en-US" sz="4400" dirty="0"/>
          </a:p>
          <a:p>
            <a:pPr marL="0" indent="0" algn="ctr">
              <a:buNone/>
            </a:pPr>
            <a:r>
              <a:rPr lang="en-US" sz="6500" dirty="0">
                <a:solidFill>
                  <a:srgbClr val="0000FF"/>
                </a:solidFill>
                <a:hlinkClick r:id="rId2"/>
              </a:rPr>
              <a:t>http://goo.gl/</a:t>
            </a:r>
            <a:r>
              <a:rPr lang="en-US" sz="6500" dirty="0" smtClean="0">
                <a:solidFill>
                  <a:srgbClr val="0000FF"/>
                </a:solidFill>
                <a:hlinkClick r:id="rId2"/>
              </a:rPr>
              <a:t>fspffe</a:t>
            </a:r>
            <a:r>
              <a:rPr lang="en-US" sz="6500" dirty="0" smtClean="0">
                <a:solidFill>
                  <a:srgbClr val="0000FF"/>
                </a:solidFill>
              </a:rPr>
              <a:t> </a:t>
            </a:r>
            <a:r>
              <a:rPr lang="en-US" sz="65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81384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Challenge Query 2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4497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4400" dirty="0" smtClean="0"/>
              <a:t>What is the </a:t>
            </a:r>
            <a:r>
              <a:rPr lang="en-US" sz="4400" dirty="0" err="1" smtClean="0"/>
              <a:t>SiteCode</a:t>
            </a:r>
            <a:r>
              <a:rPr lang="en-US" sz="4400" dirty="0" smtClean="0"/>
              <a:t> and </a:t>
            </a:r>
            <a:r>
              <a:rPr lang="en-US" sz="4400" dirty="0" err="1" smtClean="0"/>
              <a:t>SiteName</a:t>
            </a:r>
            <a:r>
              <a:rPr lang="en-US" sz="4400" dirty="0" smtClean="0"/>
              <a:t> for each of the sites at which water temperature (</a:t>
            </a:r>
            <a:r>
              <a:rPr lang="en-US" sz="4400" dirty="0" err="1" smtClean="0"/>
              <a:t>VariableID</a:t>
            </a:r>
            <a:r>
              <a:rPr lang="en-US" sz="4400" dirty="0" smtClean="0"/>
              <a:t> = 57)  has been measured?</a:t>
            </a:r>
          </a:p>
          <a:p>
            <a:pPr marL="0" indent="0">
              <a:buNone/>
            </a:pPr>
            <a:endParaRPr lang="en-US" sz="4400" dirty="0"/>
          </a:p>
          <a:p>
            <a:pPr marL="0" indent="0" algn="ctr">
              <a:buNone/>
            </a:pPr>
            <a:r>
              <a:rPr lang="en-US" sz="5800" dirty="0">
                <a:solidFill>
                  <a:srgbClr val="0000FF"/>
                </a:solidFill>
                <a:hlinkClick r:id="rId2"/>
              </a:rPr>
              <a:t>http://goo.gl/</a:t>
            </a:r>
            <a:r>
              <a:rPr lang="en-US" sz="5800" dirty="0" smtClean="0">
                <a:solidFill>
                  <a:srgbClr val="0000FF"/>
                </a:solidFill>
                <a:hlinkClick r:id="rId2"/>
              </a:rPr>
              <a:t>fspffe</a:t>
            </a:r>
            <a:r>
              <a:rPr lang="en-US" sz="5800" dirty="0" smtClean="0">
                <a:solidFill>
                  <a:srgbClr val="0000F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3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Summary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SQL provides a very powerful standard language for querying table-based data</a:t>
            </a:r>
          </a:p>
          <a:p>
            <a:r>
              <a:rPr lang="en-US" dirty="0" smtClean="0"/>
              <a:t>SQL enables you to quickly isolate subsets of data</a:t>
            </a:r>
          </a:p>
          <a:p>
            <a:r>
              <a:rPr lang="en-US" dirty="0" smtClean="0"/>
              <a:t>SQL is mostly standardized, with some vendor-specific extensions</a:t>
            </a:r>
          </a:p>
          <a:p>
            <a:r>
              <a:rPr lang="en-US" dirty="0" smtClean="0"/>
              <a:t>Most database functions can be automated using SQL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813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for Learning SQL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Microsoft Developer Network (MSDN) SQL Reference</a:t>
            </a:r>
          </a:p>
          <a:p>
            <a:pPr lvl="1"/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msdn.microsoft.com/en-us/library/bb510741%28v=sql.105%29.aspx</a:t>
            </a:r>
            <a:endParaRPr lang="en-US" dirty="0" smtClean="0"/>
          </a:p>
          <a:p>
            <a:r>
              <a:rPr lang="en-US" dirty="0" smtClean="0"/>
              <a:t>Google </a:t>
            </a:r>
          </a:p>
          <a:p>
            <a:r>
              <a:rPr lang="en-US" dirty="0" smtClean="0"/>
              <a:t>Various books – but may want to start with one that is specific to the RDBMS you plan to use (e.g., MySQL)</a:t>
            </a:r>
          </a:p>
          <a:p>
            <a:r>
              <a:rPr lang="en-US" dirty="0"/>
              <a:t>Another nice discussion on </a:t>
            </a:r>
            <a:r>
              <a:rPr lang="en-US" dirty="0" smtClean="0"/>
              <a:t>joins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http://www.tek-tips.com/faqs.cfm?fid=4785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908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is Structured Query Language?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3400" dirty="0" smtClean="0"/>
              <a:t>Special purpose programming language for managing data in relational database management systems (RDBMS)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US" sz="3400" dirty="0"/>
              <a:t>Adopted by the American National Standards Institute (ANSI) and the International Standards Organization (ISO) as the </a:t>
            </a:r>
            <a:r>
              <a:rPr lang="en-US" sz="3400" b="1" u="sng" dirty="0"/>
              <a:t>standard data access </a:t>
            </a:r>
            <a:r>
              <a:rPr lang="en-US" sz="3400" b="1" u="sng" dirty="0" smtClean="0"/>
              <a:t>language</a:t>
            </a:r>
          </a:p>
          <a:p>
            <a:r>
              <a:rPr lang="en-US" sz="3400" dirty="0" smtClean="0"/>
              <a:t>Set of standard commands + proprietary extensions</a:t>
            </a:r>
          </a:p>
          <a:p>
            <a:pPr lvl="1"/>
            <a:r>
              <a:rPr lang="en-US" sz="3400" dirty="0"/>
              <a:t>“</a:t>
            </a:r>
            <a:r>
              <a:rPr lang="en-US" sz="3400" dirty="0">
                <a:solidFill>
                  <a:srgbClr val="0000FF"/>
                </a:solidFill>
              </a:rPr>
              <a:t>SELECT</a:t>
            </a:r>
            <a:r>
              <a:rPr lang="en-US" sz="3400" dirty="0"/>
              <a:t>”</a:t>
            </a:r>
          </a:p>
          <a:p>
            <a:pPr lvl="1"/>
            <a:r>
              <a:rPr lang="en-US" sz="3400" dirty="0"/>
              <a:t>“</a:t>
            </a:r>
            <a:r>
              <a:rPr lang="en-US" sz="3400" dirty="0">
                <a:solidFill>
                  <a:srgbClr val="0000FF"/>
                </a:solidFill>
              </a:rPr>
              <a:t>INSERT</a:t>
            </a:r>
            <a:r>
              <a:rPr lang="en-US" sz="3400" dirty="0"/>
              <a:t>”</a:t>
            </a:r>
          </a:p>
          <a:p>
            <a:pPr lvl="1"/>
            <a:r>
              <a:rPr lang="en-US" sz="3400" dirty="0"/>
              <a:t>“</a:t>
            </a:r>
            <a:r>
              <a:rPr lang="en-US" sz="3400" dirty="0">
                <a:solidFill>
                  <a:srgbClr val="0000FF"/>
                </a:solidFill>
              </a:rPr>
              <a:t>UPDATE</a:t>
            </a:r>
            <a:r>
              <a:rPr lang="en-US" sz="3400" dirty="0"/>
              <a:t>”</a:t>
            </a:r>
          </a:p>
          <a:p>
            <a:pPr lvl="1"/>
            <a:r>
              <a:rPr lang="en-US" sz="3400" dirty="0"/>
              <a:t>“</a:t>
            </a:r>
            <a:r>
              <a:rPr lang="en-US" sz="3400" dirty="0">
                <a:solidFill>
                  <a:srgbClr val="0000FF"/>
                </a:solidFill>
              </a:rPr>
              <a:t>DELETE</a:t>
            </a:r>
            <a:r>
              <a:rPr lang="en-US" sz="3400" dirty="0"/>
              <a:t>”</a:t>
            </a:r>
          </a:p>
          <a:p>
            <a:pPr lvl="1"/>
            <a:r>
              <a:rPr lang="en-US" sz="3400" dirty="0" smtClean="0"/>
              <a:t>…</a:t>
            </a:r>
          </a:p>
          <a:p>
            <a:r>
              <a:rPr lang="en-US" sz="3400" dirty="0" smtClean="0"/>
              <a:t>Mostly human readable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03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Structured Query Language (SQL)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Definition Language (DDL)</a:t>
            </a:r>
          </a:p>
          <a:p>
            <a:pPr lvl="1"/>
            <a:r>
              <a:rPr lang="en-US" dirty="0" smtClean="0"/>
              <a:t>Definition of database structure (relational schemas)</a:t>
            </a:r>
          </a:p>
          <a:p>
            <a:pPr lvl="1"/>
            <a:r>
              <a:rPr lang="en-US" dirty="0" smtClean="0"/>
              <a:t>Data access control</a:t>
            </a:r>
          </a:p>
          <a:p>
            <a:r>
              <a:rPr lang="en-US" dirty="0" smtClean="0"/>
              <a:t>Data Manipulation Language (DML)</a:t>
            </a:r>
          </a:p>
          <a:p>
            <a:pPr lvl="1"/>
            <a:r>
              <a:rPr lang="en-US" dirty="0" smtClean="0"/>
              <a:t>Query language to </a:t>
            </a:r>
            <a:r>
              <a:rPr lang="en-US" dirty="0" smtClean="0">
                <a:solidFill>
                  <a:srgbClr val="FF0000"/>
                </a:solidFill>
              </a:rPr>
              <a:t>create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FF0000"/>
                </a:solidFill>
              </a:rPr>
              <a:t>read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FF0000"/>
                </a:solidFill>
              </a:rPr>
              <a:t>update</a:t>
            </a:r>
            <a:r>
              <a:rPr lang="en-US" dirty="0" smtClean="0"/>
              <a:t>, and </a:t>
            </a:r>
            <a:r>
              <a:rPr lang="en-US" dirty="0" smtClean="0">
                <a:solidFill>
                  <a:srgbClr val="FF0000"/>
                </a:solidFill>
              </a:rPr>
              <a:t>delete</a:t>
            </a:r>
            <a:r>
              <a:rPr lang="en-US" dirty="0" smtClean="0"/>
              <a:t> database objects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261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Ways to Execute SQL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Through a database client application like MySQL Workbench</a:t>
            </a:r>
          </a:p>
          <a:p>
            <a:r>
              <a:rPr lang="en-US" dirty="0" smtClean="0"/>
              <a:t>Via code (e.g., Visual Basic, C#, Java, R, Python, etc.) that sends a query to a database and returns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131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86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The Data We Will Be Using</a:t>
            </a:r>
            <a:endParaRPr lang="en-US" dirty="0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0" y="5791200"/>
            <a:ext cx="1830388" cy="730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57600" y="5791200"/>
            <a:ext cx="133032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1752600"/>
            <a:ext cx="1600200" cy="21336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" y="4114800"/>
            <a:ext cx="3251200" cy="24384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05000" y="1828800"/>
            <a:ext cx="1600200" cy="21336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67600" y="5410200"/>
            <a:ext cx="1574800" cy="1574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33800" y="1219200"/>
            <a:ext cx="5149843" cy="4191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304800" y="1219200"/>
            <a:ext cx="2956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Logan River GAMUT Data</a:t>
            </a:r>
          </a:p>
        </p:txBody>
      </p:sp>
    </p:spTree>
    <p:extLst>
      <p:ext uri="{BB962C8B-B14F-4D97-AF65-F5344CB8AC3E}">
        <p14:creationId xmlns:p14="http://schemas.microsoft.com/office/powerpoint/2010/main" val="103735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jeff\Desktop\ODM\ODM1.1.1SchemaDiagram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05" y="914400"/>
            <a:ext cx="9120395" cy="586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3605" y="76200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Observations Data Model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131216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SQL Query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basic SQL query consists of a </a:t>
            </a:r>
            <a:r>
              <a:rPr lang="en-US" dirty="0" smtClean="0">
                <a:solidFill>
                  <a:srgbClr val="0000FF"/>
                </a:solidFill>
              </a:rPr>
              <a:t>SELECT</a:t>
            </a:r>
            <a:r>
              <a:rPr lang="en-US" dirty="0" smtClean="0"/>
              <a:t>, a </a:t>
            </a:r>
            <a:r>
              <a:rPr lang="en-US" dirty="0" smtClean="0">
                <a:solidFill>
                  <a:srgbClr val="0000FF"/>
                </a:solidFill>
              </a:rPr>
              <a:t>FROM</a:t>
            </a:r>
            <a:r>
              <a:rPr lang="en-US" dirty="0" smtClean="0"/>
              <a:t>, and a </a:t>
            </a:r>
            <a:r>
              <a:rPr lang="en-US" dirty="0" smtClean="0">
                <a:solidFill>
                  <a:srgbClr val="0000FF"/>
                </a:solidFill>
              </a:rPr>
              <a:t>WHERE</a:t>
            </a:r>
            <a:r>
              <a:rPr lang="en-US" dirty="0" smtClean="0"/>
              <a:t> clause</a:t>
            </a:r>
          </a:p>
          <a:p>
            <a:pPr lvl="1"/>
            <a:r>
              <a:rPr lang="en-US" dirty="0" smtClean="0">
                <a:solidFill>
                  <a:srgbClr val="0000FF"/>
                </a:solidFill>
              </a:rPr>
              <a:t>SELECT</a:t>
            </a:r>
          </a:p>
          <a:p>
            <a:pPr lvl="2"/>
            <a:r>
              <a:rPr lang="en-US" dirty="0" smtClean="0"/>
              <a:t>Specifies the columns to appear in the result</a:t>
            </a:r>
          </a:p>
          <a:p>
            <a:pPr lvl="1"/>
            <a:r>
              <a:rPr lang="en-US" dirty="0" smtClean="0">
                <a:solidFill>
                  <a:srgbClr val="0000FF"/>
                </a:solidFill>
              </a:rPr>
              <a:t>FROM</a:t>
            </a:r>
          </a:p>
          <a:p>
            <a:pPr lvl="2"/>
            <a:r>
              <a:rPr lang="en-US" dirty="0" smtClean="0"/>
              <a:t>Specifies the tables to use </a:t>
            </a:r>
          </a:p>
          <a:p>
            <a:pPr lvl="1"/>
            <a:r>
              <a:rPr lang="en-US" dirty="0" smtClean="0">
                <a:solidFill>
                  <a:srgbClr val="0000FF"/>
                </a:solidFill>
              </a:rPr>
              <a:t>WHERE</a:t>
            </a:r>
          </a:p>
          <a:p>
            <a:pPr lvl="2"/>
            <a:r>
              <a:rPr lang="en-US" dirty="0" smtClean="0"/>
              <a:t>Filters the results based on criteria</a:t>
            </a:r>
          </a:p>
          <a:p>
            <a:pPr lvl="2"/>
            <a:endParaRPr lang="en-US" dirty="0"/>
          </a:p>
          <a:p>
            <a:r>
              <a:rPr lang="en-US" dirty="0" smtClean="0"/>
              <a:t>The order of the clauses cannot be changed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688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8989</TotalTime>
  <Words>1402</Words>
  <Application>Microsoft Macintosh PowerPoint</Application>
  <PresentationFormat>On-screen Show (4:3)</PresentationFormat>
  <Paragraphs>257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7" baseType="lpstr">
      <vt:lpstr>Calibri</vt:lpstr>
      <vt:lpstr>Arial</vt:lpstr>
      <vt:lpstr>Office Theme</vt:lpstr>
      <vt:lpstr>Using Structured Query Language (SQL)</vt:lpstr>
      <vt:lpstr>Quick Review</vt:lpstr>
      <vt:lpstr>Objectives</vt:lpstr>
      <vt:lpstr>What is Structured Query Language?</vt:lpstr>
      <vt:lpstr>Structured Query Language (SQL)</vt:lpstr>
      <vt:lpstr>Ways to Execute SQL Commands</vt:lpstr>
      <vt:lpstr>The Data We Will Be Using</vt:lpstr>
      <vt:lpstr>PowerPoint Presentation</vt:lpstr>
      <vt:lpstr>Basic SQL Query Structure</vt:lpstr>
      <vt:lpstr>Create a New Query in MySQL Workbench</vt:lpstr>
      <vt:lpstr>Selecting Data</vt:lpstr>
      <vt:lpstr>Example Select Queries</vt:lpstr>
      <vt:lpstr>Example Select Queries</vt:lpstr>
      <vt:lpstr>Adding Criteria to SELECT Queries</vt:lpstr>
      <vt:lpstr>Adding Criteria to SELECT Queries</vt:lpstr>
      <vt:lpstr>Adding Criteria to SELECT Queries</vt:lpstr>
      <vt:lpstr>Adding Criteria to SELECT Queries</vt:lpstr>
      <vt:lpstr>Adding Criteria to SELECT Queries</vt:lpstr>
      <vt:lpstr>Multiple Criteria and Boolean Operators</vt:lpstr>
      <vt:lpstr>Sorting Results Using ORDER BY</vt:lpstr>
      <vt:lpstr>Selecting DISTINCT Values</vt:lpstr>
      <vt:lpstr>NULL Values</vt:lpstr>
      <vt:lpstr>Selecting from More than One Table</vt:lpstr>
      <vt:lpstr>Join Example</vt:lpstr>
      <vt:lpstr>Types of Joins</vt:lpstr>
      <vt:lpstr>PowerPoint Presentation</vt:lpstr>
      <vt:lpstr>Example Using Joins</vt:lpstr>
      <vt:lpstr>PowerPoint Presentation</vt:lpstr>
      <vt:lpstr>Example Using Joins</vt:lpstr>
      <vt:lpstr>Quick Summary: Formulating a SQL Statement</vt:lpstr>
      <vt:lpstr>Challenge Query 1</vt:lpstr>
      <vt:lpstr>Challenge Query 2</vt:lpstr>
      <vt:lpstr>Summary</vt:lpstr>
      <vt:lpstr>Resources for Learning SQL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 Horsburgh</dc:creator>
  <cp:lastModifiedBy>Jeff Horsburgh</cp:lastModifiedBy>
  <cp:revision>302</cp:revision>
  <dcterms:created xsi:type="dcterms:W3CDTF">2012-08-27T22:05:47Z</dcterms:created>
  <dcterms:modified xsi:type="dcterms:W3CDTF">2016-10-11T17:49:45Z</dcterms:modified>
</cp:coreProperties>
</file>

<file path=docProps/thumbnail.jpeg>
</file>